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9" r:id="rId3"/>
    <p:sldId id="297" r:id="rId4"/>
    <p:sldId id="264" r:id="rId5"/>
    <p:sldId id="265" r:id="rId6"/>
    <p:sldId id="293" r:id="rId7"/>
    <p:sldId id="267" r:id="rId8"/>
    <p:sldId id="262" r:id="rId9"/>
    <p:sldId id="296" r:id="rId10"/>
    <p:sldId id="268" r:id="rId11"/>
    <p:sldId id="269" r:id="rId12"/>
    <p:sldId id="298" r:id="rId13"/>
    <p:sldId id="299" r:id="rId14"/>
    <p:sldId id="300" r:id="rId15"/>
    <p:sldId id="263" r:id="rId16"/>
    <p:sldId id="301" r:id="rId17"/>
    <p:sldId id="302" r:id="rId18"/>
    <p:sldId id="303" r:id="rId19"/>
    <p:sldId id="304" r:id="rId20"/>
    <p:sldId id="280"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7" userDrawn="1">
          <p15:clr>
            <a:srgbClr val="A4A3A4"/>
          </p15:clr>
        </p15:guide>
        <p15:guide id="2" pos="529" userDrawn="1">
          <p15:clr>
            <a:srgbClr val="A4A3A4"/>
          </p15:clr>
        </p15:guide>
        <p15:guide id="3" orient="horz" pos="845" userDrawn="1">
          <p15:clr>
            <a:srgbClr val="A4A3A4"/>
          </p15:clr>
        </p15:guide>
        <p15:guide id="4" orient="horz" pos="4065" userDrawn="1">
          <p15:clr>
            <a:srgbClr val="A4A3A4"/>
          </p15:clr>
        </p15:guide>
        <p15:guide id="5" orient="horz" pos="3793" userDrawn="1">
          <p15:clr>
            <a:srgbClr val="A4A3A4"/>
          </p15:clr>
        </p15:guide>
        <p15:guide id="6" pos="7151" userDrawn="1">
          <p15:clr>
            <a:srgbClr val="A4A3A4"/>
          </p15:clr>
        </p15:guide>
        <p15:guide id="7" orient="horz" userDrawn="1">
          <p15:clr>
            <a:srgbClr val="A4A3A4"/>
          </p15:clr>
        </p15:guide>
        <p15:guide id="8" orient="horz" pos="2160" userDrawn="1">
          <p15:clr>
            <a:srgbClr val="A4A3A4"/>
          </p15:clr>
        </p15:guide>
        <p15:guide id="9"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0504"/>
    <a:srgbClr val="F877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86"/>
    <p:restoredTop sz="86338" autoAdjust="0"/>
  </p:normalViewPr>
  <p:slideViewPr>
    <p:cSldViewPr snapToGrid="0" snapToObjects="1">
      <p:cViewPr varScale="1">
        <p:scale>
          <a:sx n="101" d="100"/>
          <a:sy n="101" d="100"/>
        </p:scale>
        <p:origin x="768" y="72"/>
      </p:cViewPr>
      <p:guideLst>
        <p:guide orient="horz" pos="527"/>
        <p:guide pos="529"/>
        <p:guide orient="horz" pos="845"/>
        <p:guide orient="horz" pos="4065"/>
        <p:guide orient="horz" pos="3793"/>
        <p:guide pos="7151"/>
        <p:guide orient="horz"/>
        <p:guide orient="horz" pos="2160"/>
        <p:guide pos="3840"/>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A8DF2C-48CD-2F47-94CA-CD8AC056331B}" type="datetimeFigureOut">
              <a:rPr kumimoji="1" lang="zh-CN" altLang="en-US" smtClean="0"/>
              <a:t>2023/10/23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4A7046-F370-CA44-A09C-93B5FDE04322}" type="slidenum">
              <a:rPr kumimoji="1" lang="zh-CN" altLang="en-US" smtClean="0"/>
              <a:t>‹#›</a:t>
            </a:fld>
            <a:endParaRPr kumimoji="1" lang="zh-CN" altLang="en-US"/>
          </a:p>
        </p:txBody>
      </p:sp>
    </p:spTree>
    <p:extLst>
      <p:ext uri="{BB962C8B-B14F-4D97-AF65-F5344CB8AC3E}">
        <p14:creationId xmlns:p14="http://schemas.microsoft.com/office/powerpoint/2010/main" val="955720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a:t>
            </a:fld>
            <a:endParaRPr kumimoji="1" lang="zh-CN" altLang="en-US"/>
          </a:p>
        </p:txBody>
      </p:sp>
    </p:spTree>
    <p:extLst>
      <p:ext uri="{BB962C8B-B14F-4D97-AF65-F5344CB8AC3E}">
        <p14:creationId xmlns:p14="http://schemas.microsoft.com/office/powerpoint/2010/main" val="3269089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来自网络百科</a:t>
            </a:r>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11</a:t>
            </a:fld>
            <a:endParaRPr kumimoji="1" lang="zh-CN" altLang="en-US"/>
          </a:p>
        </p:txBody>
      </p:sp>
    </p:spTree>
    <p:extLst>
      <p:ext uri="{BB962C8B-B14F-4D97-AF65-F5344CB8AC3E}">
        <p14:creationId xmlns:p14="http://schemas.microsoft.com/office/powerpoint/2010/main" val="3900999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来源于</a:t>
            </a:r>
            <a:r>
              <a:rPr kumimoji="1" lang="en-US" altLang="zh-CN" dirty="0"/>
              <a:t>word</a:t>
            </a:r>
            <a:r>
              <a:rPr kumimoji="1" lang="zh-CN" altLang="en-US" dirty="0"/>
              <a:t>资料文档</a:t>
            </a:r>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12</a:t>
            </a:fld>
            <a:endParaRPr kumimoji="1" lang="zh-CN" altLang="en-US"/>
          </a:p>
        </p:txBody>
      </p:sp>
    </p:spTree>
    <p:extLst>
      <p:ext uri="{BB962C8B-B14F-4D97-AF65-F5344CB8AC3E}">
        <p14:creationId xmlns:p14="http://schemas.microsoft.com/office/powerpoint/2010/main" val="3387829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来源于</a:t>
            </a:r>
            <a:r>
              <a:rPr kumimoji="1" lang="en-US" altLang="zh-CN" dirty="0"/>
              <a:t>word</a:t>
            </a:r>
            <a:r>
              <a:rPr kumimoji="1" lang="zh-CN" altLang="en-US" dirty="0"/>
              <a:t>资料文档</a:t>
            </a:r>
          </a:p>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13</a:t>
            </a:fld>
            <a:endParaRPr kumimoji="1" lang="zh-CN" altLang="en-US"/>
          </a:p>
        </p:txBody>
      </p:sp>
    </p:spTree>
    <p:extLst>
      <p:ext uri="{BB962C8B-B14F-4D97-AF65-F5344CB8AC3E}">
        <p14:creationId xmlns:p14="http://schemas.microsoft.com/office/powerpoint/2010/main" val="1938077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14</a:t>
            </a:fld>
            <a:endParaRPr kumimoji="1" lang="zh-CN" altLang="en-US"/>
          </a:p>
        </p:txBody>
      </p:sp>
    </p:spTree>
    <p:extLst>
      <p:ext uri="{BB962C8B-B14F-4D97-AF65-F5344CB8AC3E}">
        <p14:creationId xmlns:p14="http://schemas.microsoft.com/office/powerpoint/2010/main" val="99794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来源于</a:t>
            </a:r>
            <a:r>
              <a:rPr kumimoji="1" lang="en-US" altLang="zh-CN" dirty="0"/>
              <a:t>word</a:t>
            </a:r>
            <a:r>
              <a:rPr kumimoji="1" lang="zh-CN" altLang="en-US" dirty="0"/>
              <a:t>文章</a:t>
            </a:r>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15</a:t>
            </a:fld>
            <a:endParaRPr kumimoji="1" lang="zh-CN" altLang="en-US"/>
          </a:p>
        </p:txBody>
      </p:sp>
    </p:spTree>
    <p:extLst>
      <p:ext uri="{BB962C8B-B14F-4D97-AF65-F5344CB8AC3E}">
        <p14:creationId xmlns:p14="http://schemas.microsoft.com/office/powerpoint/2010/main" val="2994157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来源于微信公众号</a:t>
            </a:r>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16</a:t>
            </a:fld>
            <a:endParaRPr kumimoji="1" lang="zh-CN" altLang="en-US"/>
          </a:p>
        </p:txBody>
      </p:sp>
    </p:spTree>
    <p:extLst>
      <p:ext uri="{BB962C8B-B14F-4D97-AF65-F5344CB8AC3E}">
        <p14:creationId xmlns:p14="http://schemas.microsoft.com/office/powerpoint/2010/main" val="1419558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来源于微信公众号</a:t>
            </a:r>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17</a:t>
            </a:fld>
            <a:endParaRPr kumimoji="1" lang="zh-CN" altLang="en-US"/>
          </a:p>
        </p:txBody>
      </p:sp>
    </p:spTree>
    <p:extLst>
      <p:ext uri="{BB962C8B-B14F-4D97-AF65-F5344CB8AC3E}">
        <p14:creationId xmlns:p14="http://schemas.microsoft.com/office/powerpoint/2010/main" val="290438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18</a:t>
            </a:fld>
            <a:endParaRPr kumimoji="1" lang="zh-CN" altLang="en-US"/>
          </a:p>
        </p:txBody>
      </p:sp>
    </p:spTree>
    <p:extLst>
      <p:ext uri="{BB962C8B-B14F-4D97-AF65-F5344CB8AC3E}">
        <p14:creationId xmlns:p14="http://schemas.microsoft.com/office/powerpoint/2010/main" val="1675906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来源于</a:t>
            </a:r>
            <a:r>
              <a:rPr kumimoji="1" lang="en-US" altLang="zh-CN" dirty="0"/>
              <a:t>word</a:t>
            </a:r>
            <a:r>
              <a:rPr kumimoji="1" lang="zh-CN" altLang="en-US" dirty="0"/>
              <a:t>资料文档</a:t>
            </a:r>
          </a:p>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19</a:t>
            </a:fld>
            <a:endParaRPr kumimoji="1" lang="zh-CN" altLang="en-US"/>
          </a:p>
        </p:txBody>
      </p:sp>
    </p:spTree>
    <p:extLst>
      <p:ext uri="{BB962C8B-B14F-4D97-AF65-F5344CB8AC3E}">
        <p14:creationId xmlns:p14="http://schemas.microsoft.com/office/powerpoint/2010/main" val="2816635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20</a:t>
            </a:fld>
            <a:endParaRPr kumimoji="1" lang="zh-CN" altLang="en-US"/>
          </a:p>
        </p:txBody>
      </p:sp>
    </p:spTree>
    <p:extLst>
      <p:ext uri="{BB962C8B-B14F-4D97-AF65-F5344CB8AC3E}">
        <p14:creationId xmlns:p14="http://schemas.microsoft.com/office/powerpoint/2010/main" val="214317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3</a:t>
            </a:fld>
            <a:endParaRPr kumimoji="1" lang="zh-CN" altLang="en-US"/>
          </a:p>
        </p:txBody>
      </p:sp>
    </p:spTree>
    <p:extLst>
      <p:ext uri="{BB962C8B-B14F-4D97-AF65-F5344CB8AC3E}">
        <p14:creationId xmlns:p14="http://schemas.microsoft.com/office/powerpoint/2010/main" val="917661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来源于</a:t>
            </a:r>
            <a:r>
              <a:rPr kumimoji="1" lang="en-US" altLang="zh-CN" dirty="0"/>
              <a:t>word</a:t>
            </a:r>
            <a:r>
              <a:rPr kumimoji="1" lang="zh-CN" altLang="en-US" dirty="0"/>
              <a:t>文档资料</a:t>
            </a:r>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4</a:t>
            </a:fld>
            <a:endParaRPr kumimoji="1" lang="zh-CN" altLang="en-US"/>
          </a:p>
        </p:txBody>
      </p:sp>
    </p:spTree>
    <p:extLst>
      <p:ext uri="{BB962C8B-B14F-4D97-AF65-F5344CB8AC3E}">
        <p14:creationId xmlns:p14="http://schemas.microsoft.com/office/powerpoint/2010/main" val="410407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来源于</a:t>
            </a:r>
            <a:r>
              <a:rPr kumimoji="1" lang="en-US" altLang="zh-CN" dirty="0"/>
              <a:t>word</a:t>
            </a:r>
            <a:r>
              <a:rPr kumimoji="1" lang="zh-CN" altLang="en-US" dirty="0"/>
              <a:t>里面的文章</a:t>
            </a:r>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5</a:t>
            </a:fld>
            <a:endParaRPr kumimoji="1" lang="zh-CN" altLang="en-US"/>
          </a:p>
        </p:txBody>
      </p:sp>
    </p:spTree>
    <p:extLst>
      <p:ext uri="{BB962C8B-B14F-4D97-AF65-F5344CB8AC3E}">
        <p14:creationId xmlns:p14="http://schemas.microsoft.com/office/powerpoint/2010/main" val="2074959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来源于</a:t>
            </a:r>
            <a:r>
              <a:rPr kumimoji="1" lang="en-US" altLang="zh-CN" dirty="0"/>
              <a:t>word</a:t>
            </a:r>
            <a:r>
              <a:rPr kumimoji="1" lang="zh-CN" altLang="en-US" dirty="0"/>
              <a:t>里面的文章</a:t>
            </a:r>
          </a:p>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6</a:t>
            </a:fld>
            <a:endParaRPr kumimoji="1" lang="zh-CN" altLang="en-US"/>
          </a:p>
        </p:txBody>
      </p:sp>
    </p:spTree>
    <p:extLst>
      <p:ext uri="{BB962C8B-B14F-4D97-AF65-F5344CB8AC3E}">
        <p14:creationId xmlns:p14="http://schemas.microsoft.com/office/powerpoint/2010/main" val="268405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7</a:t>
            </a:fld>
            <a:endParaRPr kumimoji="1" lang="zh-CN" altLang="en-US"/>
          </a:p>
        </p:txBody>
      </p:sp>
    </p:spTree>
    <p:extLst>
      <p:ext uri="{BB962C8B-B14F-4D97-AF65-F5344CB8AC3E}">
        <p14:creationId xmlns:p14="http://schemas.microsoft.com/office/powerpoint/2010/main" val="533686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这一页接上习总书记对青年人的回信</a:t>
            </a:r>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8</a:t>
            </a:fld>
            <a:endParaRPr kumimoji="1" lang="zh-CN" altLang="en-US"/>
          </a:p>
        </p:txBody>
      </p:sp>
    </p:spTree>
    <p:extLst>
      <p:ext uri="{BB962C8B-B14F-4D97-AF65-F5344CB8AC3E}">
        <p14:creationId xmlns:p14="http://schemas.microsoft.com/office/powerpoint/2010/main" val="2423704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9</a:t>
            </a:fld>
            <a:endParaRPr kumimoji="1" lang="zh-CN" altLang="en-US"/>
          </a:p>
        </p:txBody>
      </p:sp>
    </p:spTree>
    <p:extLst>
      <p:ext uri="{BB962C8B-B14F-4D97-AF65-F5344CB8AC3E}">
        <p14:creationId xmlns:p14="http://schemas.microsoft.com/office/powerpoint/2010/main" val="2296755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来源于</a:t>
            </a:r>
            <a:r>
              <a:rPr kumimoji="1" lang="en-US" altLang="zh-CN" dirty="0"/>
              <a:t>word</a:t>
            </a:r>
            <a:r>
              <a:rPr kumimoji="1" lang="zh-CN" altLang="en-US" dirty="0"/>
              <a:t>里面的文章</a:t>
            </a:r>
          </a:p>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10</a:t>
            </a:fld>
            <a:endParaRPr kumimoji="1" lang="zh-CN" altLang="en-US"/>
          </a:p>
        </p:txBody>
      </p:sp>
    </p:spTree>
    <p:extLst>
      <p:ext uri="{BB962C8B-B14F-4D97-AF65-F5344CB8AC3E}">
        <p14:creationId xmlns:p14="http://schemas.microsoft.com/office/powerpoint/2010/main" val="39964907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8977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6019705"/>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2.jp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jp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3.tiff"/><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F607132F-F72A-B248-BEBC-89F2772C18DB}"/>
              </a:ext>
            </a:extLst>
          </p:cNvPr>
          <p:cNvGrpSpPr/>
          <p:nvPr/>
        </p:nvGrpSpPr>
        <p:grpSpPr>
          <a:xfrm>
            <a:off x="1252373" y="2503544"/>
            <a:ext cx="9687267" cy="1298361"/>
            <a:chOff x="1252373" y="2503544"/>
            <a:chExt cx="9687267" cy="1298361"/>
          </a:xfrm>
        </p:grpSpPr>
        <p:sp>
          <p:nvSpPr>
            <p:cNvPr id="4" name="文本框 3">
              <a:extLst>
                <a:ext uri="{FF2B5EF4-FFF2-40B4-BE49-F238E27FC236}">
                  <a16:creationId xmlns:a16="http://schemas.microsoft.com/office/drawing/2014/main" id="{BD0B50F8-6F71-244C-9CD0-8D90C1B78A8F}"/>
                </a:ext>
              </a:extLst>
            </p:cNvPr>
            <p:cNvSpPr txBox="1"/>
            <p:nvPr/>
          </p:nvSpPr>
          <p:spPr>
            <a:xfrm>
              <a:off x="1252373" y="2503544"/>
              <a:ext cx="9687267" cy="923330"/>
            </a:xfrm>
            <a:prstGeom prst="rect">
              <a:avLst/>
            </a:prstGeom>
            <a:noFill/>
          </p:spPr>
          <p:txBody>
            <a:bodyPr wrap="none" rtlCol="0">
              <a:spAutoFit/>
            </a:bodyPr>
            <a:lstStyle/>
            <a:p>
              <a:pPr algn="ctr"/>
              <a:r>
                <a:rPr kumimoji="1" lang="zh-CN" altLang="en-US" sz="5400" b="1" spc="300" dirty="0">
                  <a:ln w="9525">
                    <a:noFill/>
                  </a:ln>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Microsoft YaHei" panose="020B0503020204020204" pitchFamily="34" charset="-122"/>
                  <a:cs typeface="Arial" panose="020B0604020202020204" pitchFamily="34" charset="0"/>
                </a:rPr>
                <a:t>赓续红色基因，传承西电精神</a:t>
              </a:r>
            </a:p>
          </p:txBody>
        </p:sp>
        <p:sp>
          <p:nvSpPr>
            <p:cNvPr id="9" name="文本框 8">
              <a:extLst>
                <a:ext uri="{FF2B5EF4-FFF2-40B4-BE49-F238E27FC236}">
                  <a16:creationId xmlns:a16="http://schemas.microsoft.com/office/drawing/2014/main" id="{FB966D85-DAD5-4D46-88B4-CBCE2441B14D}"/>
                </a:ext>
              </a:extLst>
            </p:cNvPr>
            <p:cNvSpPr txBox="1"/>
            <p:nvPr/>
          </p:nvSpPr>
          <p:spPr>
            <a:xfrm>
              <a:off x="2766486" y="3386407"/>
              <a:ext cx="6596678" cy="415498"/>
            </a:xfrm>
            <a:prstGeom prst="rect">
              <a:avLst/>
            </a:prstGeom>
            <a:noFill/>
          </p:spPr>
          <p:txBody>
            <a:bodyPr wrap="none" rtlCol="0">
              <a:spAutoFit/>
            </a:bodyPr>
            <a:lstStyle/>
            <a:p>
              <a:pPr algn="ctr"/>
              <a:r>
                <a:rPr kumimoji="1" lang="zh-CN" altLang="en-US" sz="2100" spc="400" dirty="0">
                  <a:solidFill>
                    <a:schemeClr val="tx1">
                      <a:lumMod val="95000"/>
                      <a:lumOff val="5000"/>
                    </a:schemeClr>
                  </a:solidFill>
                  <a:latin typeface="Arial" panose="020B0604020202020204" pitchFamily="34" charset="0"/>
                  <a:ea typeface="Microsoft YaHei" panose="020B0503020204020204" pitchFamily="34" charset="-122"/>
                  <a:cs typeface="Arial" panose="020B0604020202020204" pitchFamily="34" charset="0"/>
                </a:rPr>
                <a:t>如何理解我校全心全意为人民服务的办学宗旨</a:t>
              </a:r>
            </a:p>
          </p:txBody>
        </p:sp>
      </p:grpSp>
      <p:grpSp>
        <p:nvGrpSpPr>
          <p:cNvPr id="11" name="组合 10">
            <a:extLst>
              <a:ext uri="{FF2B5EF4-FFF2-40B4-BE49-F238E27FC236}">
                <a16:creationId xmlns:a16="http://schemas.microsoft.com/office/drawing/2014/main" id="{C158E0F3-6256-F644-A58F-EDD0735AF62A}"/>
              </a:ext>
            </a:extLst>
          </p:cNvPr>
          <p:cNvGrpSpPr/>
          <p:nvPr/>
        </p:nvGrpSpPr>
        <p:grpSpPr>
          <a:xfrm>
            <a:off x="0" y="79577"/>
            <a:ext cx="12192000" cy="3911656"/>
            <a:chOff x="0" y="79577"/>
            <a:chExt cx="12192000" cy="3911656"/>
          </a:xfrm>
        </p:grpSpPr>
        <p:pic>
          <p:nvPicPr>
            <p:cNvPr id="8" name="图片 7">
              <a:extLst>
                <a:ext uri="{FF2B5EF4-FFF2-40B4-BE49-F238E27FC236}">
                  <a16:creationId xmlns:a16="http://schemas.microsoft.com/office/drawing/2014/main" id="{40E6364D-C504-CE4D-A624-29D321C4017A}"/>
                </a:ext>
              </a:extLst>
            </p:cNvPr>
            <p:cNvPicPr>
              <a:picLocks noChangeAspect="1"/>
            </p:cNvPicPr>
            <p:nvPr/>
          </p:nvPicPr>
          <p:blipFill>
            <a:blip r:embed="rId3"/>
            <a:stretch>
              <a:fillRect/>
            </a:stretch>
          </p:blipFill>
          <p:spPr>
            <a:xfrm>
              <a:off x="5457713" y="1011739"/>
              <a:ext cx="1276573" cy="1125400"/>
            </a:xfrm>
            <a:prstGeom prst="rect">
              <a:avLst/>
            </a:prstGeom>
          </p:spPr>
        </p:pic>
        <p:pic>
          <p:nvPicPr>
            <p:cNvPr id="12" name="图片 11" descr="图片包含 游戏机, 物体, 钟表, 标志&#10;&#10;描述已自动生成">
              <a:extLst>
                <a:ext uri="{FF2B5EF4-FFF2-40B4-BE49-F238E27FC236}">
                  <a16:creationId xmlns:a16="http://schemas.microsoft.com/office/drawing/2014/main" id="{D4F94894-DA20-9B4C-921C-C088965EA70B}"/>
                </a:ext>
              </a:extLst>
            </p:cNvPr>
            <p:cNvPicPr>
              <a:picLocks noChangeAspect="1"/>
            </p:cNvPicPr>
            <p:nvPr/>
          </p:nvPicPr>
          <p:blipFill>
            <a:blip r:embed="rId4"/>
            <a:stretch>
              <a:fillRect/>
            </a:stretch>
          </p:blipFill>
          <p:spPr>
            <a:xfrm>
              <a:off x="4572686" y="79577"/>
              <a:ext cx="3046628" cy="615185"/>
            </a:xfrm>
            <a:prstGeom prst="rect">
              <a:avLst/>
            </a:prstGeom>
          </p:spPr>
        </p:pic>
        <p:cxnSp>
          <p:nvCxnSpPr>
            <p:cNvPr id="14" name="直线连接符 13">
              <a:extLst>
                <a:ext uri="{FF2B5EF4-FFF2-40B4-BE49-F238E27FC236}">
                  <a16:creationId xmlns:a16="http://schemas.microsoft.com/office/drawing/2014/main" id="{7F2D4315-2ADC-FF40-B7CA-36135AB34BA1}"/>
                </a:ext>
              </a:extLst>
            </p:cNvPr>
            <p:cNvCxnSpPr>
              <a:cxnSpLocks/>
            </p:cNvCxnSpPr>
            <p:nvPr/>
          </p:nvCxnSpPr>
          <p:spPr>
            <a:xfrm>
              <a:off x="0" y="3991233"/>
              <a:ext cx="12192000" cy="0"/>
            </a:xfrm>
            <a:prstGeom prst="line">
              <a:avLst/>
            </a:prstGeom>
            <a:ln w="57150">
              <a:gradFill>
                <a:gsLst>
                  <a:gs pos="0">
                    <a:schemeClr val="accent1">
                      <a:lumMod val="0"/>
                      <a:lumOff val="100000"/>
                      <a:alpha val="0"/>
                    </a:schemeClr>
                  </a:gs>
                  <a:gs pos="100000">
                    <a:schemeClr val="accent1">
                      <a:lumMod val="0"/>
                      <a:lumOff val="100000"/>
                      <a:alpha val="0"/>
                    </a:schemeClr>
                  </a:gs>
                  <a:gs pos="51000">
                    <a:srgbClr val="C00000">
                      <a:alpha val="88000"/>
                    </a:srgb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2" name="文本框 21">
            <a:extLst>
              <a:ext uri="{FF2B5EF4-FFF2-40B4-BE49-F238E27FC236}">
                <a16:creationId xmlns:a16="http://schemas.microsoft.com/office/drawing/2014/main" id="{017FC6F7-49D7-B64C-B7F7-85BD7F5E49E5}"/>
              </a:ext>
            </a:extLst>
          </p:cNvPr>
          <p:cNvSpPr txBox="1"/>
          <p:nvPr/>
        </p:nvSpPr>
        <p:spPr>
          <a:xfrm>
            <a:off x="5245881" y="5680015"/>
            <a:ext cx="1749197" cy="276999"/>
          </a:xfrm>
          <a:prstGeom prst="rect">
            <a:avLst/>
          </a:prstGeom>
          <a:noFill/>
        </p:spPr>
        <p:txBody>
          <a:bodyPr wrap="none" rtlCol="0">
            <a:spAutoFit/>
          </a:bodyPr>
          <a:lstStyle/>
          <a:p>
            <a:pPr algn="ctr"/>
            <a:r>
              <a:rPr kumimoji="1" lang="en-US" altLang="zh-CN" sz="1200" spc="300" dirty="0">
                <a:latin typeface="Arial" panose="020B0604020202020204" pitchFamily="34" charset="0"/>
                <a:ea typeface="Microsoft YaHei" panose="020B0503020204020204" pitchFamily="34" charset="-122"/>
                <a:cs typeface="Arial" panose="020B0604020202020204" pitchFamily="34" charset="0"/>
              </a:rPr>
              <a:t>2023</a:t>
            </a:r>
            <a:r>
              <a:rPr kumimoji="1" lang="zh-CN" altLang="en-US" sz="1200" spc="300" dirty="0">
                <a:latin typeface="Arial" panose="020B0604020202020204" pitchFamily="34" charset="0"/>
                <a:ea typeface="Microsoft YaHei" panose="020B0503020204020204" pitchFamily="34" charset="-122"/>
                <a:cs typeface="Arial" panose="020B0604020202020204" pitchFamily="34" charset="0"/>
              </a:rPr>
              <a:t>年</a:t>
            </a:r>
            <a:r>
              <a:rPr kumimoji="1" lang="en-US" altLang="zh-CN" sz="1200" spc="300" dirty="0">
                <a:latin typeface="Arial" panose="020B0604020202020204" pitchFamily="34" charset="0"/>
                <a:ea typeface="Microsoft YaHei" panose="020B0503020204020204" pitchFamily="34" charset="-122"/>
                <a:cs typeface="Arial" panose="020B0604020202020204" pitchFamily="34" charset="0"/>
              </a:rPr>
              <a:t>10</a:t>
            </a:r>
            <a:r>
              <a:rPr kumimoji="1" lang="zh-CN" altLang="en-US" sz="1200" spc="300" dirty="0">
                <a:latin typeface="Arial" panose="020B0604020202020204" pitchFamily="34" charset="0"/>
                <a:ea typeface="Microsoft YaHei" panose="020B0503020204020204" pitchFamily="34" charset="-122"/>
                <a:cs typeface="Arial" panose="020B0604020202020204" pitchFamily="34" charset="0"/>
              </a:rPr>
              <a:t>月</a:t>
            </a:r>
            <a:r>
              <a:rPr kumimoji="1" lang="en-US" altLang="zh-CN" sz="1200" spc="300" dirty="0">
                <a:latin typeface="Arial" panose="020B0604020202020204" pitchFamily="34" charset="0"/>
                <a:ea typeface="Microsoft YaHei" panose="020B0503020204020204" pitchFamily="34" charset="-122"/>
                <a:cs typeface="Arial" panose="020B0604020202020204" pitchFamily="34" charset="0"/>
              </a:rPr>
              <a:t>23</a:t>
            </a:r>
            <a:r>
              <a:rPr kumimoji="1" lang="zh-CN" altLang="en-US" sz="1200" spc="300" dirty="0">
                <a:latin typeface="Arial" panose="020B0604020202020204" pitchFamily="34" charset="0"/>
                <a:ea typeface="Microsoft YaHei" panose="020B0503020204020204" pitchFamily="34" charset="-122"/>
                <a:cs typeface="Arial" panose="020B0604020202020204" pitchFamily="34" charset="0"/>
              </a:rPr>
              <a:t>日</a:t>
            </a:r>
          </a:p>
        </p:txBody>
      </p:sp>
      <p:sp>
        <p:nvSpPr>
          <p:cNvPr id="5" name="文本框 4">
            <a:extLst>
              <a:ext uri="{FF2B5EF4-FFF2-40B4-BE49-F238E27FC236}">
                <a16:creationId xmlns:a16="http://schemas.microsoft.com/office/drawing/2014/main" id="{4E643C11-2D16-6E4B-8233-AE9AF3B0F0C4}"/>
              </a:ext>
            </a:extLst>
          </p:cNvPr>
          <p:cNvSpPr txBox="1"/>
          <p:nvPr/>
        </p:nvSpPr>
        <p:spPr>
          <a:xfrm>
            <a:off x="4409581" y="4804847"/>
            <a:ext cx="825867" cy="338554"/>
          </a:xfrm>
          <a:prstGeom prst="rect">
            <a:avLst/>
          </a:prstGeom>
          <a:noFill/>
        </p:spPr>
        <p:txBody>
          <a:bodyPr wrap="none" rtlCol="0">
            <a:spAutoFit/>
          </a:bodyPr>
          <a:lstStyle/>
          <a:p>
            <a:pPr algn="ctr"/>
            <a:r>
              <a:rPr kumimoji="1" lang="zh-CN" altLang="en-US" sz="1600" spc="900" dirty="0">
                <a:latin typeface="Arial" panose="020B0604020202020204" pitchFamily="34" charset="0"/>
                <a:ea typeface="Microsoft YaHei" panose="020B0503020204020204" pitchFamily="34" charset="-122"/>
                <a:cs typeface="Arial" panose="020B0604020202020204" pitchFamily="34" charset="0"/>
              </a:rPr>
              <a:t>汇报</a:t>
            </a:r>
          </a:p>
        </p:txBody>
      </p:sp>
      <p:sp>
        <p:nvSpPr>
          <p:cNvPr id="19" name="文本框 18">
            <a:extLst>
              <a:ext uri="{FF2B5EF4-FFF2-40B4-BE49-F238E27FC236}">
                <a16:creationId xmlns:a16="http://schemas.microsoft.com/office/drawing/2014/main" id="{298A6AA9-FA4C-E24A-8F91-118C9DCA131C}"/>
              </a:ext>
            </a:extLst>
          </p:cNvPr>
          <p:cNvSpPr txBox="1"/>
          <p:nvPr/>
        </p:nvSpPr>
        <p:spPr>
          <a:xfrm>
            <a:off x="4268519" y="5143401"/>
            <a:ext cx="992579" cy="369332"/>
          </a:xfrm>
          <a:prstGeom prst="rect">
            <a:avLst/>
          </a:prstGeom>
          <a:noFill/>
        </p:spPr>
        <p:txBody>
          <a:bodyPr wrap="none" rtlCol="0">
            <a:spAutoFit/>
          </a:bodyPr>
          <a:lstStyle/>
          <a:p>
            <a:pPr algn="ctr"/>
            <a:r>
              <a:rPr kumimoji="1" lang="zh-CN" altLang="en-US" spc="300" dirty="0">
                <a:latin typeface="Arial" panose="020B0604020202020204" pitchFamily="34" charset="0"/>
                <a:ea typeface="Microsoft YaHei" panose="020B0503020204020204" pitchFamily="34" charset="-122"/>
                <a:cs typeface="Arial" panose="020B0604020202020204" pitchFamily="34" charset="0"/>
              </a:rPr>
              <a:t>平子健</a:t>
            </a:r>
          </a:p>
        </p:txBody>
      </p:sp>
      <p:sp>
        <p:nvSpPr>
          <p:cNvPr id="17" name="文本框 16">
            <a:extLst>
              <a:ext uri="{FF2B5EF4-FFF2-40B4-BE49-F238E27FC236}">
                <a16:creationId xmlns:a16="http://schemas.microsoft.com/office/drawing/2014/main" id="{A3595A80-740B-40CF-7C8D-3E48CE465A26}"/>
              </a:ext>
            </a:extLst>
          </p:cNvPr>
          <p:cNvSpPr txBox="1"/>
          <p:nvPr/>
        </p:nvSpPr>
        <p:spPr>
          <a:xfrm>
            <a:off x="6425917" y="4804847"/>
            <a:ext cx="825867" cy="338554"/>
          </a:xfrm>
          <a:prstGeom prst="rect">
            <a:avLst/>
          </a:prstGeom>
          <a:noFill/>
        </p:spPr>
        <p:txBody>
          <a:bodyPr wrap="none" rtlCol="0">
            <a:spAutoFit/>
          </a:bodyPr>
          <a:lstStyle/>
          <a:p>
            <a:pPr algn="ctr"/>
            <a:r>
              <a:rPr kumimoji="1" lang="zh-CN" altLang="en-US" sz="1600" spc="900" dirty="0">
                <a:latin typeface="Arial" panose="020B0604020202020204" pitchFamily="34" charset="0"/>
                <a:ea typeface="Microsoft YaHei" panose="020B0503020204020204" pitchFamily="34" charset="-122"/>
                <a:cs typeface="Arial" panose="020B0604020202020204" pitchFamily="34" charset="0"/>
              </a:rPr>
              <a:t>制作</a:t>
            </a:r>
          </a:p>
        </p:txBody>
      </p:sp>
      <p:sp>
        <p:nvSpPr>
          <p:cNvPr id="18" name="文本框 17">
            <a:extLst>
              <a:ext uri="{FF2B5EF4-FFF2-40B4-BE49-F238E27FC236}">
                <a16:creationId xmlns:a16="http://schemas.microsoft.com/office/drawing/2014/main" id="{01A66BE2-DFE9-4936-4A3A-773F8D97AC0D}"/>
              </a:ext>
            </a:extLst>
          </p:cNvPr>
          <p:cNvSpPr txBox="1"/>
          <p:nvPr/>
        </p:nvSpPr>
        <p:spPr>
          <a:xfrm>
            <a:off x="5457713" y="5143401"/>
            <a:ext cx="2646878" cy="369332"/>
          </a:xfrm>
          <a:prstGeom prst="rect">
            <a:avLst/>
          </a:prstGeom>
          <a:noFill/>
        </p:spPr>
        <p:txBody>
          <a:bodyPr wrap="none" rtlCol="0">
            <a:spAutoFit/>
          </a:bodyPr>
          <a:lstStyle/>
          <a:p>
            <a:pPr algn="ctr"/>
            <a:r>
              <a:rPr kumimoji="1" lang="zh-CN" altLang="en-US" spc="300" dirty="0">
                <a:latin typeface="Arial" panose="020B0604020202020204" pitchFamily="34" charset="0"/>
                <a:ea typeface="Microsoft YaHei" panose="020B0503020204020204" pitchFamily="34" charset="-122"/>
                <a:cs typeface="Arial" panose="020B0604020202020204" pitchFamily="34" charset="0"/>
              </a:rPr>
              <a:t>于雷 陈睿智 宋艺涵 </a:t>
            </a:r>
          </a:p>
        </p:txBody>
      </p:sp>
    </p:spTree>
    <p:extLst>
      <p:ext uri="{BB962C8B-B14F-4D97-AF65-F5344CB8AC3E}">
        <p14:creationId xmlns:p14="http://schemas.microsoft.com/office/powerpoint/2010/main" val="1812155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674A73A9-4238-E043-853F-B3EC9E37B118}"/>
              </a:ext>
            </a:extLst>
          </p:cNvPr>
          <p:cNvGrpSpPr/>
          <p:nvPr/>
        </p:nvGrpSpPr>
        <p:grpSpPr>
          <a:xfrm>
            <a:off x="0" y="-1"/>
            <a:ext cx="12192000" cy="6858002"/>
            <a:chOff x="0" y="-1"/>
            <a:chExt cx="12192000" cy="6858002"/>
          </a:xfrm>
        </p:grpSpPr>
        <p:sp>
          <p:nvSpPr>
            <p:cNvPr id="19" name="矩形 18">
              <a:extLst>
                <a:ext uri="{FF2B5EF4-FFF2-40B4-BE49-F238E27FC236}">
                  <a16:creationId xmlns:a16="http://schemas.microsoft.com/office/drawing/2014/main" id="{89A8C7CB-5EA1-574F-8ADE-165230F9F3B3}"/>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id="{9ECE9F6C-29FA-A24E-B054-26CD7FC9FF7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1649F275-D85E-2747-839D-32588B978B3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2" name="组合 21">
            <a:extLst>
              <a:ext uri="{FF2B5EF4-FFF2-40B4-BE49-F238E27FC236}">
                <a16:creationId xmlns:a16="http://schemas.microsoft.com/office/drawing/2014/main" id="{E6AFB905-39A0-F945-96F6-50E4EF4A74B5}"/>
              </a:ext>
            </a:extLst>
          </p:cNvPr>
          <p:cNvGrpSpPr/>
          <p:nvPr/>
        </p:nvGrpSpPr>
        <p:grpSpPr>
          <a:xfrm>
            <a:off x="133400" y="140547"/>
            <a:ext cx="11901234" cy="6795389"/>
            <a:chOff x="133400" y="140547"/>
            <a:chExt cx="11901234" cy="6795389"/>
          </a:xfrm>
        </p:grpSpPr>
        <p:pic>
          <p:nvPicPr>
            <p:cNvPr id="23" name="图片 22">
              <a:extLst>
                <a:ext uri="{FF2B5EF4-FFF2-40B4-BE49-F238E27FC236}">
                  <a16:creationId xmlns:a16="http://schemas.microsoft.com/office/drawing/2014/main" id="{56E3D430-1F56-0F45-8936-2EC2A05A8F7A}"/>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4" name="图片 23">
              <a:extLst>
                <a:ext uri="{FF2B5EF4-FFF2-40B4-BE49-F238E27FC236}">
                  <a16:creationId xmlns:a16="http://schemas.microsoft.com/office/drawing/2014/main" id="{BA91509D-7A12-5C4B-8F26-D88B51D4CCF0}"/>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9" name="图片 28" descr="图片包含 游戏机, 画, 钟表&#10;&#10;描述已自动生成">
              <a:extLst>
                <a:ext uri="{FF2B5EF4-FFF2-40B4-BE49-F238E27FC236}">
                  <a16:creationId xmlns:a16="http://schemas.microsoft.com/office/drawing/2014/main" id="{9318D15F-C0E1-F147-839D-4E714048D51A}"/>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3377848" cy="461665"/>
          </a:xfrm>
          <a:prstGeom prst="rect">
            <a:avLst/>
          </a:prstGeom>
          <a:noFill/>
        </p:spPr>
        <p:txBody>
          <a:bodyPr wrap="none" rtlCol="0">
            <a:spAutoFit/>
          </a:bodyPr>
          <a:lstStyle/>
          <a:p>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担当情</a:t>
            </a:r>
            <a:r>
              <a:rPr kumimoji="1" lang="en-US" altLang="zh-CN"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a:t>
            </a:r>
            <a:r>
              <a:rPr kumimoji="1" lang="zh-CN" altLang="en-US"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Light" panose="020B0503020204020204" pitchFamily="34" charset="-122"/>
                <a:cs typeface="Arial" panose="020B0604020202020204" pitchFamily="34" charset="0"/>
              </a:rPr>
              <a:t>增长智慧才干</a:t>
            </a:r>
            <a:endParaRPr kumimoji="1" lang="zh-CN" altLang="en-US" sz="3200" spc="300" dirty="0">
              <a:solidFill>
                <a:schemeClr val="bg1"/>
              </a:solidFill>
              <a:latin typeface="Arial" panose="020B0604020202020204" pitchFamily="34" charset="0"/>
              <a:ea typeface="Microsoft YaHei Light" panose="020B0503020204020204" pitchFamily="34" charset="-122"/>
              <a:cs typeface="Arial" panose="020B0604020202020204" pitchFamily="34" charset="0"/>
            </a:endParaRPr>
          </a:p>
        </p:txBody>
      </p:sp>
      <p:grpSp>
        <p:nvGrpSpPr>
          <p:cNvPr id="6" name="组合 5">
            <a:extLst>
              <a:ext uri="{FF2B5EF4-FFF2-40B4-BE49-F238E27FC236}">
                <a16:creationId xmlns:a16="http://schemas.microsoft.com/office/drawing/2014/main" id="{6EAD85FA-C55A-124A-A0EC-53D0F99A708B}"/>
              </a:ext>
            </a:extLst>
          </p:cNvPr>
          <p:cNvGrpSpPr/>
          <p:nvPr/>
        </p:nvGrpSpPr>
        <p:grpSpPr>
          <a:xfrm>
            <a:off x="839416" y="1072157"/>
            <a:ext cx="10512798" cy="2277570"/>
            <a:chOff x="299632" y="1119892"/>
            <a:chExt cx="11572099" cy="2507065"/>
          </a:xfrm>
        </p:grpSpPr>
        <p:pic>
          <p:nvPicPr>
            <p:cNvPr id="11" name="图片 10">
              <a:extLst>
                <a:ext uri="{FF2B5EF4-FFF2-40B4-BE49-F238E27FC236}">
                  <a16:creationId xmlns:a16="http://schemas.microsoft.com/office/drawing/2014/main" id="{02AF9464-7352-094D-ABE8-53D4DB6BC80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25450" y="1249616"/>
              <a:ext cx="11341099" cy="2248936"/>
            </a:xfrm>
            <a:prstGeom prst="rect">
              <a:avLst/>
            </a:prstGeom>
            <a:ln w="38100">
              <a:gradFill>
                <a:gsLst>
                  <a:gs pos="50000">
                    <a:srgbClr val="C00000">
                      <a:alpha val="0"/>
                      <a:lumMod val="0"/>
                      <a:lumOff val="100000"/>
                    </a:srgbClr>
                  </a:gs>
                  <a:gs pos="0">
                    <a:srgbClr val="C00000"/>
                  </a:gs>
                  <a:gs pos="100000">
                    <a:srgbClr val="C00000"/>
                  </a:gs>
                </a:gsLst>
                <a:lin ang="1800000" scaled="0"/>
              </a:gradFill>
            </a:ln>
          </p:spPr>
        </p:pic>
        <p:sp>
          <p:nvSpPr>
            <p:cNvPr id="32" name="矩形 31">
              <a:extLst>
                <a:ext uri="{FF2B5EF4-FFF2-40B4-BE49-F238E27FC236}">
                  <a16:creationId xmlns:a16="http://schemas.microsoft.com/office/drawing/2014/main" id="{1CF79A0C-2504-2A4E-9087-25A4F8A67730}"/>
                </a:ext>
              </a:extLst>
            </p:cNvPr>
            <p:cNvSpPr/>
            <p:nvPr/>
          </p:nvSpPr>
          <p:spPr>
            <a:xfrm>
              <a:off x="299632" y="1119892"/>
              <a:ext cx="11572099" cy="2507065"/>
            </a:xfrm>
            <a:prstGeom prst="rect">
              <a:avLst/>
            </a:prstGeom>
            <a:noFill/>
            <a:ln w="28575">
              <a:gradFill>
                <a:gsLst>
                  <a:gs pos="10000">
                    <a:srgbClr val="C00000">
                      <a:alpha val="0"/>
                      <a:lumMod val="0"/>
                      <a:lumOff val="100000"/>
                    </a:srgbClr>
                  </a:gs>
                  <a:gs pos="0">
                    <a:srgbClr val="C00000"/>
                  </a:gs>
                  <a:gs pos="90000">
                    <a:srgbClr val="C00000">
                      <a:alpha val="0"/>
                      <a:lumMod val="0"/>
                      <a:lumOff val="10000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
        <p:nvSpPr>
          <p:cNvPr id="3" name="文本框 2">
            <a:extLst>
              <a:ext uri="{FF2B5EF4-FFF2-40B4-BE49-F238E27FC236}">
                <a16:creationId xmlns:a16="http://schemas.microsoft.com/office/drawing/2014/main" id="{BAF693B5-C639-2999-C50C-DBA509DE02D0}"/>
              </a:ext>
            </a:extLst>
          </p:cNvPr>
          <p:cNvSpPr txBox="1"/>
          <p:nvPr/>
        </p:nvSpPr>
        <p:spPr>
          <a:xfrm>
            <a:off x="1255465" y="3581459"/>
            <a:ext cx="9402025" cy="2332754"/>
          </a:xfrm>
          <a:prstGeom prst="rect">
            <a:avLst/>
          </a:prstGeom>
          <a:noFill/>
        </p:spPr>
        <p:txBody>
          <a:bodyPr wrap="square">
            <a:spAutoFit/>
          </a:bodyPr>
          <a:lstStyle/>
          <a:p>
            <a:pPr>
              <a:lnSpc>
                <a:spcPct val="150000"/>
              </a:lnSpc>
            </a:pPr>
            <a:r>
              <a:rPr lang="zh-CN" altLang="en-US" b="0" i="0" dirty="0">
                <a:solidFill>
                  <a:srgbClr val="4E4E4E"/>
                </a:solidFill>
                <a:effectLst/>
                <a:latin typeface="Microsoft YaHei" panose="020B0503020204020204" pitchFamily="34" charset="-122"/>
                <a:ea typeface="Microsoft YaHei" panose="020B0503020204020204" pitchFamily="34" charset="-122"/>
              </a:rPr>
              <a:t>      自诞生之日起，西电人学习知识的目的，就不单单是为了谋求个人发展的职业导向，或者是高高在上脱离现实的纯科学研究，而是怀揣着救国救民、国家富强的大胸怀、大格局，在担当情怀的引领下，强调所学最终必须要能为党、为国家和为人民服务</a:t>
            </a:r>
            <a:r>
              <a:rPr lang="en-US" altLang="zh-CN" b="0" i="0" dirty="0">
                <a:solidFill>
                  <a:srgbClr val="4E4E4E"/>
                </a:solidFill>
                <a:effectLst/>
                <a:latin typeface="Microsoft YaHei" panose="020B0503020204020204" pitchFamily="34" charset="-122"/>
                <a:ea typeface="Microsoft YaHei" panose="020B0503020204020204" pitchFamily="34" charset="-122"/>
              </a:rPr>
              <a:t>——</a:t>
            </a:r>
            <a:r>
              <a:rPr lang="zh-CN" altLang="en-US" b="0" i="0" dirty="0">
                <a:solidFill>
                  <a:srgbClr val="4E4E4E"/>
                </a:solidFill>
                <a:effectLst/>
                <a:latin typeface="Microsoft YaHei" panose="020B0503020204020204" pitchFamily="34" charset="-122"/>
                <a:ea typeface="Microsoft YaHei" panose="020B0503020204020204" pitchFamily="34" charset="-122"/>
              </a:rPr>
              <a:t>正如学校十八大以后凝练总结的西电精神所表述的那样：</a:t>
            </a:r>
            <a:endParaRPr lang="en-US" altLang="zh-CN" b="0" i="0" dirty="0">
              <a:solidFill>
                <a:srgbClr val="4E4E4E"/>
              </a:solidFill>
              <a:effectLst/>
              <a:latin typeface="Microsoft YaHei" panose="020B0503020204020204" pitchFamily="34" charset="-122"/>
              <a:ea typeface="Microsoft YaHei" panose="020B0503020204020204" pitchFamily="34" charset="-122"/>
            </a:endParaRPr>
          </a:p>
          <a:p>
            <a:pPr algn="ctr">
              <a:lnSpc>
                <a:spcPct val="150000"/>
              </a:lnSpc>
            </a:pPr>
            <a:r>
              <a:rPr lang="zh-CN" altLang="en-US" sz="2800" b="1" i="0" dirty="0">
                <a:solidFill>
                  <a:srgbClr val="4E4E4E"/>
                </a:solidFill>
                <a:effectLst/>
                <a:latin typeface="Microsoft YaHei" panose="020B0503020204020204" pitchFamily="34" charset="-122"/>
                <a:ea typeface="Microsoft YaHei" panose="020B0503020204020204" pitchFamily="34" charset="-122"/>
              </a:rPr>
              <a:t>艰苦奋斗</a:t>
            </a:r>
            <a:r>
              <a:rPr lang="en-US" altLang="zh-CN" sz="2800" b="1" i="0" dirty="0">
                <a:solidFill>
                  <a:srgbClr val="4E4E4E"/>
                </a:solidFill>
                <a:effectLst/>
                <a:latin typeface="Microsoft YaHei" panose="020B0503020204020204" pitchFamily="34" charset="-122"/>
                <a:ea typeface="Microsoft YaHei" panose="020B0503020204020204" pitchFamily="34" charset="-122"/>
              </a:rPr>
              <a:t>   </a:t>
            </a:r>
            <a:r>
              <a:rPr lang="zh-CN" altLang="en-US" sz="2800" b="1" i="0" dirty="0">
                <a:solidFill>
                  <a:srgbClr val="4E4E4E"/>
                </a:solidFill>
                <a:effectLst/>
                <a:latin typeface="Microsoft YaHei" panose="020B0503020204020204" pitchFamily="34" charset="-122"/>
                <a:ea typeface="Microsoft YaHei" panose="020B0503020204020204" pitchFamily="34" charset="-122"/>
              </a:rPr>
              <a:t>自强不息</a:t>
            </a:r>
            <a:r>
              <a:rPr lang="zh-CN" altLang="en-US" sz="2800" b="1" dirty="0">
                <a:solidFill>
                  <a:srgbClr val="4E4E4E"/>
                </a:solidFill>
                <a:latin typeface="Microsoft YaHei" panose="020B0503020204020204" pitchFamily="34" charset="-122"/>
                <a:ea typeface="Microsoft YaHei" panose="020B0503020204020204" pitchFamily="34" charset="-122"/>
              </a:rPr>
              <a:t>   </a:t>
            </a:r>
            <a:r>
              <a:rPr lang="zh-CN" altLang="en-US" sz="2800" b="1" i="0" dirty="0">
                <a:solidFill>
                  <a:srgbClr val="4E4E4E"/>
                </a:solidFill>
                <a:effectLst/>
                <a:latin typeface="Microsoft YaHei" panose="020B0503020204020204" pitchFamily="34" charset="-122"/>
                <a:ea typeface="Microsoft YaHei" panose="020B0503020204020204" pitchFamily="34" charset="-122"/>
              </a:rPr>
              <a:t>求真务实   爱国为民</a:t>
            </a:r>
            <a:endParaRPr lang="zh-CN" altLang="en-US" b="1" dirty="0"/>
          </a:p>
        </p:txBody>
      </p:sp>
    </p:spTree>
    <p:extLst>
      <p:ext uri="{BB962C8B-B14F-4D97-AF65-F5344CB8AC3E}">
        <p14:creationId xmlns:p14="http://schemas.microsoft.com/office/powerpoint/2010/main" val="1935186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5C4FDDE-35B5-C84A-AFAE-72544059B6BF}"/>
              </a:ext>
            </a:extLst>
          </p:cNvPr>
          <p:cNvGrpSpPr/>
          <p:nvPr/>
        </p:nvGrpSpPr>
        <p:grpSpPr>
          <a:xfrm>
            <a:off x="-35207" y="-1"/>
            <a:ext cx="12192000" cy="6858002"/>
            <a:chOff x="0" y="-1"/>
            <a:chExt cx="12192000" cy="6858002"/>
          </a:xfrm>
        </p:grpSpPr>
        <p:sp>
          <p:nvSpPr>
            <p:cNvPr id="33" name="矩形 32">
              <a:extLst>
                <a:ext uri="{FF2B5EF4-FFF2-40B4-BE49-F238E27FC236}">
                  <a16:creationId xmlns:a16="http://schemas.microsoft.com/office/drawing/2014/main" id="{22203AE6-4301-6C42-9B33-4A6F98C287D3}"/>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4" name="矩形 33">
              <a:extLst>
                <a:ext uri="{FF2B5EF4-FFF2-40B4-BE49-F238E27FC236}">
                  <a16:creationId xmlns:a16="http://schemas.microsoft.com/office/drawing/2014/main" id="{BAA69DE5-F426-1D4E-9A5F-18201FEFE448}"/>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5" name="矩形 34">
              <a:extLst>
                <a:ext uri="{FF2B5EF4-FFF2-40B4-BE49-F238E27FC236}">
                  <a16:creationId xmlns:a16="http://schemas.microsoft.com/office/drawing/2014/main" id="{B4059CF1-9442-4D4C-9BD1-49EED04F74DB}"/>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36" name="组合 35">
            <a:extLst>
              <a:ext uri="{FF2B5EF4-FFF2-40B4-BE49-F238E27FC236}">
                <a16:creationId xmlns:a16="http://schemas.microsoft.com/office/drawing/2014/main" id="{11E388E0-2CB2-0D44-8374-9900DE962308}"/>
              </a:ext>
            </a:extLst>
          </p:cNvPr>
          <p:cNvGrpSpPr/>
          <p:nvPr/>
        </p:nvGrpSpPr>
        <p:grpSpPr>
          <a:xfrm>
            <a:off x="133400" y="140547"/>
            <a:ext cx="11901234" cy="6795389"/>
            <a:chOff x="133400" y="140547"/>
            <a:chExt cx="11901234" cy="6795389"/>
          </a:xfrm>
        </p:grpSpPr>
        <p:pic>
          <p:nvPicPr>
            <p:cNvPr id="37" name="图片 36">
              <a:extLst>
                <a:ext uri="{FF2B5EF4-FFF2-40B4-BE49-F238E27FC236}">
                  <a16:creationId xmlns:a16="http://schemas.microsoft.com/office/drawing/2014/main" id="{7DE12948-98A0-BD47-B010-541E659934CB}"/>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8" name="图片 37">
              <a:extLst>
                <a:ext uri="{FF2B5EF4-FFF2-40B4-BE49-F238E27FC236}">
                  <a16:creationId xmlns:a16="http://schemas.microsoft.com/office/drawing/2014/main" id="{42DC0508-FFC4-D842-ABBB-F4D1832830E0}"/>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9" name="图片 38" descr="图片包含 游戏机, 画, 钟表&#10;&#10;描述已自动生成">
              <a:extLst>
                <a:ext uri="{FF2B5EF4-FFF2-40B4-BE49-F238E27FC236}">
                  <a16:creationId xmlns:a16="http://schemas.microsoft.com/office/drawing/2014/main" id="{58B5125A-53DA-1F41-8894-0969CB14E3D5}"/>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3377848"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担当情</a:t>
            </a:r>
            <a:r>
              <a:rPr kumimoji="1" lang="en-US" altLang="zh-CN"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a:t>
            </a:r>
            <a:r>
              <a:rPr kumimoji="1" lang="zh-CN" altLang="en-US"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Light" panose="020B0503020204020204" pitchFamily="34" charset="-122"/>
                <a:cs typeface="Arial" panose="020B0604020202020204" pitchFamily="34" charset="0"/>
              </a:rPr>
              <a:t>增长智慧才干</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grpSp>
        <p:nvGrpSpPr>
          <p:cNvPr id="9" name="组合 8">
            <a:extLst>
              <a:ext uri="{FF2B5EF4-FFF2-40B4-BE49-F238E27FC236}">
                <a16:creationId xmlns:a16="http://schemas.microsoft.com/office/drawing/2014/main" id="{8759E46A-17D4-F44B-891A-ABE2886EE82C}"/>
              </a:ext>
            </a:extLst>
          </p:cNvPr>
          <p:cNvGrpSpPr/>
          <p:nvPr/>
        </p:nvGrpSpPr>
        <p:grpSpPr>
          <a:xfrm>
            <a:off x="839416" y="4170998"/>
            <a:ext cx="5248573" cy="1653733"/>
            <a:chOff x="839416" y="4170998"/>
            <a:chExt cx="5248573" cy="1653733"/>
          </a:xfrm>
        </p:grpSpPr>
        <p:sp>
          <p:nvSpPr>
            <p:cNvPr id="15" name="矩形 14">
              <a:extLst>
                <a:ext uri="{FF2B5EF4-FFF2-40B4-BE49-F238E27FC236}">
                  <a16:creationId xmlns:a16="http://schemas.microsoft.com/office/drawing/2014/main" id="{B98718AC-614C-7B4E-8BEF-40B491688378}"/>
                </a:ext>
              </a:extLst>
            </p:cNvPr>
            <p:cNvSpPr/>
            <p:nvPr/>
          </p:nvSpPr>
          <p:spPr>
            <a:xfrm>
              <a:off x="839416" y="4663644"/>
              <a:ext cx="5248573" cy="1161087"/>
            </a:xfrm>
            <a:prstGeom prst="rect">
              <a:avLst/>
            </a:prstGeom>
          </p:spPr>
          <p:txBody>
            <a:bodyPr wrap="square">
              <a:spAutoFit/>
            </a:bodyPr>
            <a:lstStyle/>
            <a:p>
              <a:pPr algn="just" hangingPunct="0">
                <a:lnSpc>
                  <a:spcPct val="150000"/>
                </a:lnSpc>
              </a:pPr>
              <a:r>
                <a:rPr lang="zh-CN" altLang="en-US" sz="1600" spc="300" dirty="0">
                  <a:latin typeface="Arial" panose="020B0604020202020204" pitchFamily="34" charset="0"/>
                  <a:ea typeface="Microsoft YaHei" panose="020B0503020204020204" pitchFamily="34" charset="-122"/>
                  <a:cs typeface="Arial" panose="020B0604020202020204" pitchFamily="34" charset="0"/>
                </a:rPr>
                <a:t>    </a:t>
              </a:r>
              <a:r>
                <a:rPr lang="zh-CN" altLang="en-US" sz="1600" b="0" i="0" dirty="0">
                  <a:effectLst/>
                  <a:latin typeface="Hiragino Sans GB"/>
                </a:rPr>
                <a:t>“小满良仓”是</a:t>
              </a:r>
              <a:r>
                <a:rPr lang="en-US" altLang="zh-CN" sz="1600" b="0" i="0" dirty="0">
                  <a:effectLst/>
                  <a:latin typeface="Hiragino Sans GB"/>
                </a:rPr>
                <a:t>2016</a:t>
              </a:r>
              <a:r>
                <a:rPr lang="zh-CN" altLang="en-US" sz="1600" b="0" i="0" dirty="0">
                  <a:effectLst/>
                  <a:latin typeface="Hiragino Sans GB"/>
                </a:rPr>
                <a:t>年由西安电子科技大学创业团队打造的农产品电商品牌。它通过对西部特色农产品进行挖掘，并进行配套电商园区运营，带动农产品产业升级。</a:t>
              </a:r>
              <a:endParaRPr kumimoji="1" lang="zh-CN" altLang="en-US" sz="1600" spc="300" dirty="0">
                <a:latin typeface="Arial" panose="020B0604020202020204" pitchFamily="34" charset="0"/>
                <a:ea typeface="Microsoft YaHei" panose="020B0503020204020204" pitchFamily="34" charset="-122"/>
                <a:cs typeface="Arial" panose="020B0604020202020204" pitchFamily="34" charset="0"/>
              </a:endParaRPr>
            </a:p>
          </p:txBody>
        </p:sp>
        <p:sp>
          <p:nvSpPr>
            <p:cNvPr id="18" name="圆角矩形 17">
              <a:extLst>
                <a:ext uri="{FF2B5EF4-FFF2-40B4-BE49-F238E27FC236}">
                  <a16:creationId xmlns:a16="http://schemas.microsoft.com/office/drawing/2014/main" id="{4327F361-DBB9-0346-AA6E-2ED67FDF1E05}"/>
                </a:ext>
              </a:extLst>
            </p:cNvPr>
            <p:cNvSpPr/>
            <p:nvPr/>
          </p:nvSpPr>
          <p:spPr>
            <a:xfrm>
              <a:off x="941260" y="4601999"/>
              <a:ext cx="407290" cy="69782"/>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Arial" panose="020B0604020202020204" pitchFamily="34" charset="0"/>
                <a:ea typeface="Microsoft YaHei" panose="020B0503020204020204" pitchFamily="34" charset="-122"/>
                <a:cs typeface="Arial" panose="020B0604020202020204" pitchFamily="34" charset="0"/>
              </a:endParaRPr>
            </a:p>
          </p:txBody>
        </p:sp>
        <p:sp>
          <p:nvSpPr>
            <p:cNvPr id="19" name="文本框 18">
              <a:extLst>
                <a:ext uri="{FF2B5EF4-FFF2-40B4-BE49-F238E27FC236}">
                  <a16:creationId xmlns:a16="http://schemas.microsoft.com/office/drawing/2014/main" id="{4BB028D5-E187-BC4F-9066-9A86C7D4BBD4}"/>
                </a:ext>
              </a:extLst>
            </p:cNvPr>
            <p:cNvSpPr txBox="1"/>
            <p:nvPr/>
          </p:nvSpPr>
          <p:spPr>
            <a:xfrm>
              <a:off x="839416" y="4170998"/>
              <a:ext cx="184731" cy="400110"/>
            </a:xfrm>
            <a:prstGeom prst="rect">
              <a:avLst/>
            </a:prstGeom>
            <a:noFill/>
          </p:spPr>
          <p:txBody>
            <a:bodyPr wrap="none" rtlCol="0">
              <a:spAutoFit/>
            </a:bodyPr>
            <a:lstStyle/>
            <a:p>
              <a:pPr algn="l"/>
              <a:endParaRPr kumimoji="1" lang="zh-CN" altLang="en-US" sz="2000" b="1" spc="300" dirty="0">
                <a:gradFill>
                  <a:gsLst>
                    <a:gs pos="0">
                      <a:schemeClr val="tx1"/>
                    </a:gs>
                    <a:gs pos="100000">
                      <a:schemeClr val="tx1">
                        <a:lumMod val="65000"/>
                        <a:lumOff val="35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grpSp>
      <p:cxnSp>
        <p:nvCxnSpPr>
          <p:cNvPr id="7" name="直线连接符 6">
            <a:extLst>
              <a:ext uri="{FF2B5EF4-FFF2-40B4-BE49-F238E27FC236}">
                <a16:creationId xmlns:a16="http://schemas.microsoft.com/office/drawing/2014/main" id="{6D4A6996-BA1E-4247-8DBA-97FAB2125119}"/>
              </a:ext>
            </a:extLst>
          </p:cNvPr>
          <p:cNvCxnSpPr>
            <a:cxnSpLocks/>
          </p:cNvCxnSpPr>
          <p:nvPr/>
        </p:nvCxnSpPr>
        <p:spPr>
          <a:xfrm flipH="1">
            <a:off x="5958080" y="3714156"/>
            <a:ext cx="225228" cy="36499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957DEEAE-2AD2-0344-93FF-AE613F8B11FE}"/>
              </a:ext>
            </a:extLst>
          </p:cNvPr>
          <p:cNvGrpSpPr/>
          <p:nvPr/>
        </p:nvGrpSpPr>
        <p:grpSpPr>
          <a:xfrm>
            <a:off x="6100542" y="1343739"/>
            <a:ext cx="5248573" cy="1816085"/>
            <a:chOff x="839416" y="4170998"/>
            <a:chExt cx="5248573" cy="1816085"/>
          </a:xfrm>
        </p:grpSpPr>
        <p:sp>
          <p:nvSpPr>
            <p:cNvPr id="29" name="矩形 28">
              <a:extLst>
                <a:ext uri="{FF2B5EF4-FFF2-40B4-BE49-F238E27FC236}">
                  <a16:creationId xmlns:a16="http://schemas.microsoft.com/office/drawing/2014/main" id="{4EECA5B4-75D1-D847-B52E-C249B361A59B}"/>
                </a:ext>
              </a:extLst>
            </p:cNvPr>
            <p:cNvSpPr/>
            <p:nvPr/>
          </p:nvSpPr>
          <p:spPr>
            <a:xfrm>
              <a:off x="839416" y="4663644"/>
              <a:ext cx="5248573" cy="1323439"/>
            </a:xfrm>
            <a:prstGeom prst="rect">
              <a:avLst/>
            </a:prstGeom>
          </p:spPr>
          <p:txBody>
            <a:bodyPr wrap="square">
              <a:spAutoFit/>
            </a:bodyPr>
            <a:lstStyle/>
            <a:p>
              <a:pPr algn="l"/>
              <a:r>
                <a:rPr lang="zh-CN" altLang="en-US" sz="1600" dirty="0">
                  <a:latin typeface="Helvetica Neue"/>
                </a:rPr>
                <a:t>       </a:t>
              </a:r>
              <a:r>
                <a:rPr lang="zh-CN" altLang="en-US" sz="1600" b="0" i="0" dirty="0">
                  <a:effectLst/>
                  <a:latin typeface="Helvetica Neue"/>
                </a:rPr>
                <a:t>蒜泥科技定位于新型人工智能产业服务机构，通过多年的产业研究和服务经验，构建涵盖</a:t>
              </a:r>
              <a:r>
                <a:rPr lang="en-US" altLang="zh-CN" sz="1600" b="0" i="0" dirty="0">
                  <a:effectLst/>
                  <a:latin typeface="Helvetica Neue"/>
                </a:rPr>
                <a:t>AI</a:t>
              </a:r>
              <a:r>
                <a:rPr lang="zh-CN" altLang="en-US" sz="1600" b="0" i="0" dirty="0">
                  <a:effectLst/>
                  <a:latin typeface="Helvetica Neue"/>
                </a:rPr>
                <a:t>产研院、</a:t>
              </a:r>
              <a:r>
                <a:rPr lang="en-US" altLang="zh-CN" sz="1600" b="0" i="0" dirty="0">
                  <a:effectLst/>
                  <a:latin typeface="Helvetica Neue"/>
                </a:rPr>
                <a:t>AI</a:t>
              </a:r>
              <a:r>
                <a:rPr lang="zh-CN" altLang="en-US" sz="1600" b="0" i="0" dirty="0">
                  <a:effectLst/>
                  <a:latin typeface="Helvetica Neue"/>
                </a:rPr>
                <a:t>产业发展联盟两大支撑平台，以及产业研究及咨询、行业论坛及赛事、产业孵化及招商三类服务产品的业务体系。为政府及企业提供产业相关的服务与解决方案</a:t>
              </a:r>
              <a:r>
                <a:rPr lang="zh-CN" altLang="en-US" sz="1600" dirty="0">
                  <a:latin typeface="Helvetica Neue"/>
                </a:rPr>
                <a:t>。</a:t>
              </a:r>
              <a:endParaRPr lang="zh-CN" altLang="en-US" sz="1600" b="0" i="0" dirty="0">
                <a:effectLst/>
                <a:latin typeface="Helvetica Neue"/>
              </a:endParaRPr>
            </a:p>
          </p:txBody>
        </p:sp>
        <p:sp>
          <p:nvSpPr>
            <p:cNvPr id="30" name="圆角矩形 29">
              <a:extLst>
                <a:ext uri="{FF2B5EF4-FFF2-40B4-BE49-F238E27FC236}">
                  <a16:creationId xmlns:a16="http://schemas.microsoft.com/office/drawing/2014/main" id="{CAA2A56A-00D5-4E49-816C-BBE912CAE738}"/>
                </a:ext>
              </a:extLst>
            </p:cNvPr>
            <p:cNvSpPr/>
            <p:nvPr/>
          </p:nvSpPr>
          <p:spPr>
            <a:xfrm>
              <a:off x="941260" y="4601999"/>
              <a:ext cx="407290" cy="69782"/>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latin typeface="Arial" panose="020B0604020202020204" pitchFamily="34" charset="0"/>
                <a:ea typeface="Microsoft YaHei" panose="020B0503020204020204" pitchFamily="34" charset="-122"/>
                <a:cs typeface="Arial" panose="020B0604020202020204" pitchFamily="34" charset="0"/>
              </a:endParaRPr>
            </a:p>
          </p:txBody>
        </p:sp>
        <p:sp>
          <p:nvSpPr>
            <p:cNvPr id="31" name="文本框 30">
              <a:extLst>
                <a:ext uri="{FF2B5EF4-FFF2-40B4-BE49-F238E27FC236}">
                  <a16:creationId xmlns:a16="http://schemas.microsoft.com/office/drawing/2014/main" id="{0771410E-A6B9-5743-A101-07BC0A906980}"/>
                </a:ext>
              </a:extLst>
            </p:cNvPr>
            <p:cNvSpPr txBox="1"/>
            <p:nvPr/>
          </p:nvSpPr>
          <p:spPr>
            <a:xfrm>
              <a:off x="839416" y="4170998"/>
              <a:ext cx="1364476" cy="400110"/>
            </a:xfrm>
            <a:prstGeom prst="rect">
              <a:avLst/>
            </a:prstGeom>
            <a:noFill/>
          </p:spPr>
          <p:txBody>
            <a:bodyPr wrap="none" rtlCol="0">
              <a:spAutoFit/>
            </a:bodyPr>
            <a:lstStyle/>
            <a:p>
              <a:pPr algn="l"/>
              <a:r>
                <a:rPr kumimoji="1" lang="zh-CN" altLang="en-US" sz="2000" b="1" spc="300" dirty="0">
                  <a:gradFill>
                    <a:gsLst>
                      <a:gs pos="0">
                        <a:schemeClr val="tx1"/>
                      </a:gs>
                      <a:gs pos="100000">
                        <a:schemeClr val="tx1">
                          <a:lumMod val="65000"/>
                          <a:lumOff val="35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蒜泥科技</a:t>
              </a:r>
            </a:p>
          </p:txBody>
        </p:sp>
      </p:grpSp>
      <p:pic>
        <p:nvPicPr>
          <p:cNvPr id="3" name="图片 2">
            <a:extLst>
              <a:ext uri="{FF2B5EF4-FFF2-40B4-BE49-F238E27FC236}">
                <a16:creationId xmlns:a16="http://schemas.microsoft.com/office/drawing/2014/main" id="{27BB5B3E-09AF-785E-54A5-A8179859A9F4}"/>
              </a:ext>
            </a:extLst>
          </p:cNvPr>
          <p:cNvPicPr>
            <a:picLocks noChangeAspect="1"/>
          </p:cNvPicPr>
          <p:nvPr/>
        </p:nvPicPr>
        <p:blipFill>
          <a:blip r:embed="rId7"/>
          <a:stretch>
            <a:fillRect/>
          </a:stretch>
        </p:blipFill>
        <p:spPr>
          <a:xfrm>
            <a:off x="6692659" y="3317664"/>
            <a:ext cx="4265316" cy="2708234"/>
          </a:xfrm>
          <a:prstGeom prst="rect">
            <a:avLst/>
          </a:prstGeom>
        </p:spPr>
      </p:pic>
      <p:sp>
        <p:nvSpPr>
          <p:cNvPr id="4" name="文本框 3">
            <a:extLst>
              <a:ext uri="{FF2B5EF4-FFF2-40B4-BE49-F238E27FC236}">
                <a16:creationId xmlns:a16="http://schemas.microsoft.com/office/drawing/2014/main" id="{254E8827-709B-D9A8-0513-C1C9F148B182}"/>
              </a:ext>
            </a:extLst>
          </p:cNvPr>
          <p:cNvSpPr txBox="1"/>
          <p:nvPr/>
        </p:nvSpPr>
        <p:spPr>
          <a:xfrm>
            <a:off x="839416" y="4128102"/>
            <a:ext cx="1364476" cy="400110"/>
          </a:xfrm>
          <a:prstGeom prst="rect">
            <a:avLst/>
          </a:prstGeom>
          <a:noFill/>
        </p:spPr>
        <p:txBody>
          <a:bodyPr wrap="none" rtlCol="0">
            <a:spAutoFit/>
          </a:bodyPr>
          <a:lstStyle/>
          <a:p>
            <a:pPr algn="l"/>
            <a:r>
              <a:rPr kumimoji="1" lang="zh-CN" altLang="en-US" sz="2000" b="1" spc="300" dirty="0">
                <a:gradFill>
                  <a:gsLst>
                    <a:gs pos="0">
                      <a:schemeClr val="tx1"/>
                    </a:gs>
                    <a:gs pos="100000">
                      <a:schemeClr val="tx1">
                        <a:lumMod val="65000"/>
                        <a:lumOff val="35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小满粮仓</a:t>
            </a:r>
          </a:p>
        </p:txBody>
      </p:sp>
      <p:pic>
        <p:nvPicPr>
          <p:cNvPr id="5" name="图片 4">
            <a:extLst>
              <a:ext uri="{FF2B5EF4-FFF2-40B4-BE49-F238E27FC236}">
                <a16:creationId xmlns:a16="http://schemas.microsoft.com/office/drawing/2014/main" id="{30C78133-C71D-F77E-35AF-DF537739ED63}"/>
              </a:ext>
            </a:extLst>
          </p:cNvPr>
          <p:cNvPicPr>
            <a:picLocks noChangeAspect="1"/>
          </p:cNvPicPr>
          <p:nvPr/>
        </p:nvPicPr>
        <p:blipFill>
          <a:blip r:embed="rId8"/>
          <a:stretch>
            <a:fillRect/>
          </a:stretch>
        </p:blipFill>
        <p:spPr>
          <a:xfrm>
            <a:off x="931781" y="1268890"/>
            <a:ext cx="4145340" cy="2756651"/>
          </a:xfrm>
          <a:prstGeom prst="rect">
            <a:avLst/>
          </a:prstGeom>
        </p:spPr>
      </p:pic>
    </p:spTree>
    <p:extLst>
      <p:ext uri="{BB962C8B-B14F-4D97-AF65-F5344CB8AC3E}">
        <p14:creationId xmlns:p14="http://schemas.microsoft.com/office/powerpoint/2010/main" val="1176388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8A7824B1-D31B-B249-B2AD-2D3A1EE8BF02}"/>
              </a:ext>
            </a:extLst>
          </p:cNvPr>
          <p:cNvGrpSpPr/>
          <p:nvPr/>
        </p:nvGrpSpPr>
        <p:grpSpPr>
          <a:xfrm>
            <a:off x="0" y="-1"/>
            <a:ext cx="12192000" cy="6858002"/>
            <a:chOff x="0" y="-1"/>
            <a:chExt cx="12192000" cy="6858002"/>
          </a:xfrm>
        </p:grpSpPr>
        <p:sp>
          <p:nvSpPr>
            <p:cNvPr id="24" name="矩形 23">
              <a:extLst>
                <a:ext uri="{FF2B5EF4-FFF2-40B4-BE49-F238E27FC236}">
                  <a16:creationId xmlns:a16="http://schemas.microsoft.com/office/drawing/2014/main" id="{5C26AA11-D0CF-B542-A3F3-05573CE7EC26}"/>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5" name="矩形 24">
              <a:extLst>
                <a:ext uri="{FF2B5EF4-FFF2-40B4-BE49-F238E27FC236}">
                  <a16:creationId xmlns:a16="http://schemas.microsoft.com/office/drawing/2014/main" id="{2EDC1930-A11A-3048-BD77-8FE5366AC500}"/>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341D4E01-AC3D-7348-BC67-0C9D9C61F62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30" name="组合 29">
            <a:extLst>
              <a:ext uri="{FF2B5EF4-FFF2-40B4-BE49-F238E27FC236}">
                <a16:creationId xmlns:a16="http://schemas.microsoft.com/office/drawing/2014/main" id="{70E065E9-2892-8143-B710-D03108BCA23A}"/>
              </a:ext>
            </a:extLst>
          </p:cNvPr>
          <p:cNvGrpSpPr/>
          <p:nvPr/>
        </p:nvGrpSpPr>
        <p:grpSpPr>
          <a:xfrm>
            <a:off x="133400" y="140547"/>
            <a:ext cx="11901234" cy="6795389"/>
            <a:chOff x="133400" y="140547"/>
            <a:chExt cx="11901234" cy="6795389"/>
          </a:xfrm>
        </p:grpSpPr>
        <p:pic>
          <p:nvPicPr>
            <p:cNvPr id="31" name="图片 30">
              <a:extLst>
                <a:ext uri="{FF2B5EF4-FFF2-40B4-BE49-F238E27FC236}">
                  <a16:creationId xmlns:a16="http://schemas.microsoft.com/office/drawing/2014/main" id="{87E02588-0200-9B4C-AD66-3FFD77D2E5A9}"/>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2" name="图片 31">
              <a:extLst>
                <a:ext uri="{FF2B5EF4-FFF2-40B4-BE49-F238E27FC236}">
                  <a16:creationId xmlns:a16="http://schemas.microsoft.com/office/drawing/2014/main" id="{CD231B8D-55CC-A249-8FE4-F7AA5293427A}"/>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3" name="图片 32" descr="图片包含 游戏机, 画, 钟表&#10;&#10;描述已自动生成">
              <a:extLst>
                <a:ext uri="{FF2B5EF4-FFF2-40B4-BE49-F238E27FC236}">
                  <a16:creationId xmlns:a16="http://schemas.microsoft.com/office/drawing/2014/main" id="{088885D7-6C21-2B48-9D2D-A1C5DE4BB087}"/>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3377848"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担当情</a:t>
            </a:r>
            <a:r>
              <a:rPr kumimoji="1" lang="en-US" altLang="zh-CN"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a:t>
            </a:r>
            <a:r>
              <a:rPr kumimoji="1" lang="zh-CN" altLang="en-US"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Light" panose="020B0503020204020204" pitchFamily="34" charset="-122"/>
                <a:cs typeface="Arial" panose="020B0604020202020204" pitchFamily="34" charset="0"/>
              </a:rPr>
              <a:t>增长智慧才干</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13" name="矩形 12">
            <a:extLst>
              <a:ext uri="{FF2B5EF4-FFF2-40B4-BE49-F238E27FC236}">
                <a16:creationId xmlns:a16="http://schemas.microsoft.com/office/drawing/2014/main" id="{8D108BF8-1491-1C43-8EF9-7D0576B2DF39}"/>
              </a:ext>
            </a:extLst>
          </p:cNvPr>
          <p:cNvSpPr/>
          <p:nvPr/>
        </p:nvSpPr>
        <p:spPr>
          <a:xfrm>
            <a:off x="5759725" y="2145657"/>
            <a:ext cx="5729459" cy="3248838"/>
          </a:xfrm>
          <a:prstGeom prst="rect">
            <a:avLst/>
          </a:prstGeom>
        </p:spPr>
        <p:txBody>
          <a:bodyPr wrap="square">
            <a:spAutoFit/>
          </a:bodyPr>
          <a:lstStyle/>
          <a:p>
            <a:pPr algn="just" hangingPunct="0">
              <a:lnSpc>
                <a:spcPct val="130000"/>
              </a:lnSpc>
            </a:pP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正月初六这天，西安电子科技大学丁香</a:t>
            </a: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号书院辅导员韩懋杰主动请缨，向西安市公安局新城分局党组织递交了一封特别的请战书。在确保学校相关工作严格落实和本职任务尽心完成的基础上，他恳请成为一名志愿者，深入防疫战斗第一线此后的十几天中，韩懋杰每天的日程排得满满当当</a:t>
            </a: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上午督促班级学生及时填报信息，下午便在新城分局防疫一线协助民警开展工作。</a:t>
            </a:r>
            <a:endParaRPr lang="zh-CN" altLang="en-US" sz="2400" spc="30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图片 1">
            <a:extLst>
              <a:ext uri="{FF2B5EF4-FFF2-40B4-BE49-F238E27FC236}">
                <a16:creationId xmlns:a16="http://schemas.microsoft.com/office/drawing/2014/main" id="{B422F0FA-DDE8-360E-4531-B9E4BA60D89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816" y="2049315"/>
            <a:ext cx="4460875" cy="3345180"/>
          </a:xfrm>
          <a:prstGeom prst="rect">
            <a:avLst/>
          </a:prstGeom>
          <a:noFill/>
          <a:ln>
            <a:noFill/>
          </a:ln>
        </p:spPr>
      </p:pic>
      <p:sp>
        <p:nvSpPr>
          <p:cNvPr id="3" name="文本框 2">
            <a:extLst>
              <a:ext uri="{FF2B5EF4-FFF2-40B4-BE49-F238E27FC236}">
                <a16:creationId xmlns:a16="http://schemas.microsoft.com/office/drawing/2014/main" id="{7CF8E4A9-ECCC-D4E4-0E5D-1F63DEF26462}"/>
              </a:ext>
            </a:extLst>
          </p:cNvPr>
          <p:cNvSpPr txBox="1"/>
          <p:nvPr/>
        </p:nvSpPr>
        <p:spPr>
          <a:xfrm>
            <a:off x="1917591" y="5440388"/>
            <a:ext cx="2031325" cy="417487"/>
          </a:xfrm>
          <a:prstGeom prst="rect">
            <a:avLst/>
          </a:prstGeom>
          <a:noFill/>
        </p:spPr>
        <p:txBody>
          <a:bodyPr wrap="none" rtlCol="0">
            <a:spAutoFit/>
          </a:bodyPr>
          <a:lstStyle/>
          <a:p>
            <a:pPr algn="ctr">
              <a:lnSpc>
                <a:spcPct val="130000"/>
              </a:lnSpc>
            </a:pPr>
            <a:r>
              <a:rPr lang="zh-CN" altLang="zh-CN" dirty="0">
                <a:effectLst/>
                <a:latin typeface="微软雅黑" panose="020B0503020204020204" pitchFamily="34" charset="-122"/>
                <a:ea typeface="微软雅黑" panose="020B0503020204020204" pitchFamily="34" charset="-122"/>
                <a:cs typeface="Times New Roman" panose="02020603050405020304" pitchFamily="18" charset="0"/>
              </a:rPr>
              <a:t>韩懋杰</a:t>
            </a:r>
            <a:r>
              <a:rPr lang="zh-CN" altLang="en-US" dirty="0">
                <a:effectLst/>
                <a:latin typeface="微软雅黑" panose="020B0503020204020204" pitchFamily="34" charset="-122"/>
                <a:ea typeface="微软雅黑" panose="020B0503020204020204" pitchFamily="34" charset="-122"/>
                <a:cs typeface="Times New Roman" panose="02020603050405020304" pitchFamily="18" charset="0"/>
              </a:rPr>
              <a:t>在处理事务</a:t>
            </a:r>
            <a:endParaRPr kumimoji="1" lang="zh-CN" altLang="en-US" dirty="0">
              <a:latin typeface="Source Han Sans SC Normal" panose="020B0400000000000000" pitchFamily="34" charset="-128"/>
              <a:ea typeface="Source Han Sans SC Normal" panose="020B0400000000000000" pitchFamily="34" charset="-128"/>
            </a:endParaRPr>
          </a:p>
        </p:txBody>
      </p:sp>
    </p:spTree>
    <p:extLst>
      <p:ext uri="{BB962C8B-B14F-4D97-AF65-F5344CB8AC3E}">
        <p14:creationId xmlns:p14="http://schemas.microsoft.com/office/powerpoint/2010/main" val="3231759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8A7824B1-D31B-B249-B2AD-2D3A1EE8BF02}"/>
              </a:ext>
            </a:extLst>
          </p:cNvPr>
          <p:cNvGrpSpPr/>
          <p:nvPr/>
        </p:nvGrpSpPr>
        <p:grpSpPr>
          <a:xfrm>
            <a:off x="0" y="-1"/>
            <a:ext cx="12192000" cy="6858002"/>
            <a:chOff x="0" y="-1"/>
            <a:chExt cx="12192000" cy="6858002"/>
          </a:xfrm>
        </p:grpSpPr>
        <p:sp>
          <p:nvSpPr>
            <p:cNvPr id="24" name="矩形 23">
              <a:extLst>
                <a:ext uri="{FF2B5EF4-FFF2-40B4-BE49-F238E27FC236}">
                  <a16:creationId xmlns:a16="http://schemas.microsoft.com/office/drawing/2014/main" id="{5C26AA11-D0CF-B542-A3F3-05573CE7EC26}"/>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5" name="矩形 24">
              <a:extLst>
                <a:ext uri="{FF2B5EF4-FFF2-40B4-BE49-F238E27FC236}">
                  <a16:creationId xmlns:a16="http://schemas.microsoft.com/office/drawing/2014/main" id="{2EDC1930-A11A-3048-BD77-8FE5366AC500}"/>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341D4E01-AC3D-7348-BC67-0C9D9C61F62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30" name="组合 29">
            <a:extLst>
              <a:ext uri="{FF2B5EF4-FFF2-40B4-BE49-F238E27FC236}">
                <a16:creationId xmlns:a16="http://schemas.microsoft.com/office/drawing/2014/main" id="{70E065E9-2892-8143-B710-D03108BCA23A}"/>
              </a:ext>
            </a:extLst>
          </p:cNvPr>
          <p:cNvGrpSpPr/>
          <p:nvPr/>
        </p:nvGrpSpPr>
        <p:grpSpPr>
          <a:xfrm>
            <a:off x="133400" y="140547"/>
            <a:ext cx="11901234" cy="6795389"/>
            <a:chOff x="133400" y="140547"/>
            <a:chExt cx="11901234" cy="6795389"/>
          </a:xfrm>
        </p:grpSpPr>
        <p:pic>
          <p:nvPicPr>
            <p:cNvPr id="31" name="图片 30">
              <a:extLst>
                <a:ext uri="{FF2B5EF4-FFF2-40B4-BE49-F238E27FC236}">
                  <a16:creationId xmlns:a16="http://schemas.microsoft.com/office/drawing/2014/main" id="{87E02588-0200-9B4C-AD66-3FFD77D2E5A9}"/>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2" name="图片 31">
              <a:extLst>
                <a:ext uri="{FF2B5EF4-FFF2-40B4-BE49-F238E27FC236}">
                  <a16:creationId xmlns:a16="http://schemas.microsoft.com/office/drawing/2014/main" id="{CD231B8D-55CC-A249-8FE4-F7AA5293427A}"/>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3" name="图片 32" descr="图片包含 游戏机, 画, 钟表&#10;&#10;描述已自动生成">
              <a:extLst>
                <a:ext uri="{FF2B5EF4-FFF2-40B4-BE49-F238E27FC236}">
                  <a16:creationId xmlns:a16="http://schemas.microsoft.com/office/drawing/2014/main" id="{088885D7-6C21-2B48-9D2D-A1C5DE4BB087}"/>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3377848"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担当情</a:t>
            </a:r>
            <a:r>
              <a:rPr kumimoji="1" lang="en-US" altLang="zh-CN"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a:t>
            </a:r>
            <a:r>
              <a:rPr kumimoji="1" lang="zh-CN" altLang="en-US"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Light" panose="020B0503020204020204" pitchFamily="34" charset="-122"/>
                <a:cs typeface="Arial" panose="020B0604020202020204" pitchFamily="34" charset="0"/>
              </a:rPr>
              <a:t>增长智慧才干</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13" name="矩形 12">
            <a:extLst>
              <a:ext uri="{FF2B5EF4-FFF2-40B4-BE49-F238E27FC236}">
                <a16:creationId xmlns:a16="http://schemas.microsoft.com/office/drawing/2014/main" id="{8D108BF8-1491-1C43-8EF9-7D0576B2DF39}"/>
              </a:ext>
            </a:extLst>
          </p:cNvPr>
          <p:cNvSpPr/>
          <p:nvPr/>
        </p:nvSpPr>
        <p:spPr>
          <a:xfrm>
            <a:off x="5411659" y="2060481"/>
            <a:ext cx="5444419" cy="3487352"/>
          </a:xfrm>
          <a:prstGeom prst="rect">
            <a:avLst/>
          </a:prstGeom>
        </p:spPr>
        <p:txBody>
          <a:bodyPr wrap="square">
            <a:spAutoFit/>
          </a:bodyPr>
          <a:lstStyle/>
          <a:p>
            <a:pPr hangingPunct="0">
              <a:lnSpc>
                <a:spcPct val="150000"/>
              </a:lnSpc>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两年的军旅生涯，磨练了托合提</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 · </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艾合买提坚强的意志，强健了他的体魄，使他变得更加坚强，更加成款稳重，还加强了他的纪律意识和团队合作的能力。虽然过程是痛苦的、寂寞的，却给他留下了一生中最美好的可忆。他将永葆初心，不断奋斗，毕业后回疆建设美丽家乡，为中华民族伟大复兴贡献自己的力量。他是人民子弟兵，他将为人民服务。假如一天风雨来，他会若有战、召必回。</a:t>
            </a:r>
            <a:endParaRPr lang="zh-CN" altLang="en-US" sz="2400" spc="30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3" name="图片 2">
            <a:extLst>
              <a:ext uri="{FF2B5EF4-FFF2-40B4-BE49-F238E27FC236}">
                <a16:creationId xmlns:a16="http://schemas.microsoft.com/office/drawing/2014/main" id="{19AE66FF-F81B-30BB-2F40-80B6BA06ABE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50733" y="1756973"/>
            <a:ext cx="3054193" cy="3984767"/>
          </a:xfrm>
          <a:prstGeom prst="rect">
            <a:avLst/>
          </a:prstGeom>
          <a:noFill/>
          <a:ln>
            <a:noFill/>
          </a:ln>
        </p:spPr>
      </p:pic>
      <p:sp>
        <p:nvSpPr>
          <p:cNvPr id="2" name="文本框 1">
            <a:extLst>
              <a:ext uri="{FF2B5EF4-FFF2-40B4-BE49-F238E27FC236}">
                <a16:creationId xmlns:a16="http://schemas.microsoft.com/office/drawing/2014/main" id="{B480CB6D-65C2-6A8A-C51F-009CC3CD1E0C}"/>
              </a:ext>
            </a:extLst>
          </p:cNvPr>
          <p:cNvSpPr txBox="1"/>
          <p:nvPr/>
        </p:nvSpPr>
        <p:spPr>
          <a:xfrm>
            <a:off x="2088803" y="5819999"/>
            <a:ext cx="1778051" cy="385939"/>
          </a:xfrm>
          <a:prstGeom prst="rect">
            <a:avLst/>
          </a:prstGeom>
          <a:noFill/>
        </p:spPr>
        <p:txBody>
          <a:bodyPr wrap="none" rtlCol="0">
            <a:spAutoFit/>
          </a:bodyPr>
          <a:lstStyle/>
          <a:p>
            <a:pPr algn="ctr">
              <a:lnSpc>
                <a:spcPct val="130000"/>
              </a:lnSpc>
            </a:pPr>
            <a:r>
              <a:rPr lang="zh-CN" altLang="zh-CN" sz="1600" dirty="0">
                <a:effectLst/>
                <a:ea typeface="微软雅黑" panose="020B0503020204020204" pitchFamily="34" charset="-122"/>
                <a:cs typeface="Times New Roman" panose="02020603050405020304" pitchFamily="18" charset="0"/>
              </a:rPr>
              <a:t>托合提</a:t>
            </a:r>
            <a:r>
              <a:rPr lang="en-US" altLang="zh-CN" sz="1600" dirty="0">
                <a:effectLst/>
                <a:ea typeface="微软雅黑" panose="020B0503020204020204" pitchFamily="34" charset="-122"/>
                <a:cs typeface="Times New Roman" panose="02020603050405020304" pitchFamily="18" charset="0"/>
              </a:rPr>
              <a:t> · </a:t>
            </a:r>
            <a:r>
              <a:rPr lang="zh-CN" altLang="zh-CN" sz="1600" dirty="0">
                <a:effectLst/>
                <a:ea typeface="微软雅黑" panose="020B0503020204020204" pitchFamily="34" charset="-122"/>
                <a:cs typeface="Times New Roman" panose="02020603050405020304" pitchFamily="18" charset="0"/>
              </a:rPr>
              <a:t>艾合买提</a:t>
            </a:r>
            <a:endParaRPr kumimoji="1" lang="zh-CN" altLang="en-US" sz="1600" dirty="0">
              <a:ea typeface="Source Han Sans SC Normal" panose="020B0400000000000000" pitchFamily="34" charset="-128"/>
            </a:endParaRPr>
          </a:p>
        </p:txBody>
      </p:sp>
    </p:spTree>
    <p:extLst>
      <p:ext uri="{BB962C8B-B14F-4D97-AF65-F5344CB8AC3E}">
        <p14:creationId xmlns:p14="http://schemas.microsoft.com/office/powerpoint/2010/main" val="3829933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4D7DAC9-7C1A-9746-9669-031D3ABF7E49}"/>
              </a:ext>
            </a:extLst>
          </p:cNvPr>
          <p:cNvPicPr>
            <a:picLocks noChangeAspect="1"/>
          </p:cNvPicPr>
          <p:nvPr/>
        </p:nvPicPr>
        <p:blipFill rotWithShape="1">
          <a:blip r:embed="rId3">
            <a:alphaModFix amt="3000"/>
          </a:blip>
          <a:srcRect l="31594" r="24278" b="51573"/>
          <a:stretch/>
        </p:blipFill>
        <p:spPr>
          <a:xfrm>
            <a:off x="0" y="830209"/>
            <a:ext cx="6230698" cy="6027791"/>
          </a:xfrm>
          <a:prstGeom prst="rect">
            <a:avLst/>
          </a:prstGeom>
        </p:spPr>
      </p:pic>
      <p:grpSp>
        <p:nvGrpSpPr>
          <p:cNvPr id="2" name="组合 1">
            <a:extLst>
              <a:ext uri="{FF2B5EF4-FFF2-40B4-BE49-F238E27FC236}">
                <a16:creationId xmlns:a16="http://schemas.microsoft.com/office/drawing/2014/main" id="{B6825660-A491-8E4E-9EEE-33F277319B7E}"/>
              </a:ext>
            </a:extLst>
          </p:cNvPr>
          <p:cNvGrpSpPr/>
          <p:nvPr/>
        </p:nvGrpSpPr>
        <p:grpSpPr>
          <a:xfrm>
            <a:off x="569328" y="0"/>
            <a:ext cx="11622672" cy="6858000"/>
            <a:chOff x="569328" y="0"/>
            <a:chExt cx="11622672" cy="6858000"/>
          </a:xfrm>
        </p:grpSpPr>
        <p:sp>
          <p:nvSpPr>
            <p:cNvPr id="15" name="圆角矩形 14">
              <a:extLst>
                <a:ext uri="{FF2B5EF4-FFF2-40B4-BE49-F238E27FC236}">
                  <a16:creationId xmlns:a16="http://schemas.microsoft.com/office/drawing/2014/main" id="{7C442F01-4386-7A4E-927D-AA037FFABC10}"/>
                </a:ext>
              </a:extLst>
            </p:cNvPr>
            <p:cNvSpPr/>
            <p:nvPr/>
          </p:nvSpPr>
          <p:spPr>
            <a:xfrm>
              <a:off x="569328" y="399595"/>
              <a:ext cx="270460" cy="10840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pic>
          <p:nvPicPr>
            <p:cNvPr id="16" name="图片 15">
              <a:extLst>
                <a:ext uri="{FF2B5EF4-FFF2-40B4-BE49-F238E27FC236}">
                  <a16:creationId xmlns:a16="http://schemas.microsoft.com/office/drawing/2014/main" id="{BE335D21-03B3-B447-947B-CF04A6F75807}"/>
                </a:ext>
              </a:extLst>
            </p:cNvPr>
            <p:cNvPicPr>
              <a:picLocks noChangeAspect="1"/>
            </p:cNvPicPr>
            <p:nvPr/>
          </p:nvPicPr>
          <p:blipFill>
            <a:blip r:embed="rId4"/>
            <a:stretch>
              <a:fillRect/>
            </a:stretch>
          </p:blipFill>
          <p:spPr>
            <a:xfrm>
              <a:off x="7658100" y="0"/>
              <a:ext cx="4533900" cy="6858000"/>
            </a:xfrm>
            <a:prstGeom prst="rect">
              <a:avLst/>
            </a:prstGeom>
          </p:spPr>
        </p:pic>
        <p:grpSp>
          <p:nvGrpSpPr>
            <p:cNvPr id="32" name="组合 31">
              <a:extLst>
                <a:ext uri="{FF2B5EF4-FFF2-40B4-BE49-F238E27FC236}">
                  <a16:creationId xmlns:a16="http://schemas.microsoft.com/office/drawing/2014/main" id="{2E67E278-3BB9-8841-9961-71CDBA865AA0}"/>
                </a:ext>
              </a:extLst>
            </p:cNvPr>
            <p:cNvGrpSpPr/>
            <p:nvPr/>
          </p:nvGrpSpPr>
          <p:grpSpPr>
            <a:xfrm>
              <a:off x="6840499" y="0"/>
              <a:ext cx="1709136" cy="6858000"/>
              <a:chOff x="6840499" y="0"/>
              <a:chExt cx="1709136" cy="6858000"/>
            </a:xfrm>
          </p:grpSpPr>
          <p:sp>
            <p:nvSpPr>
              <p:cNvPr id="28" name="平行四边形 27">
                <a:extLst>
                  <a:ext uri="{FF2B5EF4-FFF2-40B4-BE49-F238E27FC236}">
                    <a16:creationId xmlns:a16="http://schemas.microsoft.com/office/drawing/2014/main" id="{44C7FCF7-082E-EC48-BE80-8991C787EBAC}"/>
                  </a:ext>
                </a:extLst>
              </p:cNvPr>
              <p:cNvSpPr/>
              <p:nvPr/>
            </p:nvSpPr>
            <p:spPr>
              <a:xfrm>
                <a:off x="7045271" y="0"/>
                <a:ext cx="1318220" cy="6858000"/>
              </a:xfrm>
              <a:prstGeom prst="parallelogram">
                <a:avLst>
                  <a:gd name="adj" fmla="val 4326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0" name="平行四边形 29">
                <a:extLst>
                  <a:ext uri="{FF2B5EF4-FFF2-40B4-BE49-F238E27FC236}">
                    <a16:creationId xmlns:a16="http://schemas.microsoft.com/office/drawing/2014/main" id="{D84070CB-54E2-844B-B858-5449B55F06BB}"/>
                  </a:ext>
                </a:extLst>
              </p:cNvPr>
              <p:cNvSpPr/>
              <p:nvPr/>
            </p:nvSpPr>
            <p:spPr>
              <a:xfrm>
                <a:off x="6840499" y="0"/>
                <a:ext cx="1318220" cy="6858000"/>
              </a:xfrm>
              <a:prstGeom prst="parallelogram">
                <a:avLst>
                  <a:gd name="adj" fmla="val 43266"/>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1" name="平行四边形 30">
                <a:extLst>
                  <a:ext uri="{FF2B5EF4-FFF2-40B4-BE49-F238E27FC236}">
                    <a16:creationId xmlns:a16="http://schemas.microsoft.com/office/drawing/2014/main" id="{D1347707-DDF0-4645-A9AA-2BD9EB52E7B7}"/>
                  </a:ext>
                </a:extLst>
              </p:cNvPr>
              <p:cNvSpPr/>
              <p:nvPr/>
            </p:nvSpPr>
            <p:spPr>
              <a:xfrm>
                <a:off x="7231415" y="0"/>
                <a:ext cx="1318220" cy="6858000"/>
              </a:xfrm>
              <a:prstGeom prst="parallelogram">
                <a:avLst>
                  <a:gd name="adj" fmla="val 43266"/>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grpSp>
        <p:nvGrpSpPr>
          <p:cNvPr id="21" name="组合 20">
            <a:extLst>
              <a:ext uri="{FF2B5EF4-FFF2-40B4-BE49-F238E27FC236}">
                <a16:creationId xmlns:a16="http://schemas.microsoft.com/office/drawing/2014/main" id="{AD5D3A99-1F57-6B43-9C49-E6EE6505DB86}"/>
              </a:ext>
            </a:extLst>
          </p:cNvPr>
          <p:cNvGrpSpPr/>
          <p:nvPr/>
        </p:nvGrpSpPr>
        <p:grpSpPr>
          <a:xfrm>
            <a:off x="1245705" y="2399251"/>
            <a:ext cx="4880490" cy="1969770"/>
            <a:chOff x="1654599" y="2374005"/>
            <a:chExt cx="4880490" cy="1969770"/>
          </a:xfrm>
        </p:grpSpPr>
        <p:sp>
          <p:nvSpPr>
            <p:cNvPr id="22" name="文本框 21">
              <a:extLst>
                <a:ext uri="{FF2B5EF4-FFF2-40B4-BE49-F238E27FC236}">
                  <a16:creationId xmlns:a16="http://schemas.microsoft.com/office/drawing/2014/main" id="{30DFB76A-7DF7-FC47-9D0B-99283B3125B1}"/>
                </a:ext>
              </a:extLst>
            </p:cNvPr>
            <p:cNvSpPr txBox="1"/>
            <p:nvPr/>
          </p:nvSpPr>
          <p:spPr>
            <a:xfrm>
              <a:off x="1654599" y="2374005"/>
              <a:ext cx="2072555" cy="584775"/>
            </a:xfrm>
            <a:prstGeom prst="rect">
              <a:avLst/>
            </a:prstGeom>
            <a:noFill/>
          </p:spPr>
          <p:txBody>
            <a:bodyPr wrap="none" rtlCol="0">
              <a:spAutoFit/>
            </a:bodyPr>
            <a:lstStyle/>
            <a:p>
              <a:pPr algn="l"/>
              <a:r>
                <a:rPr kumimoji="1" lang="en-US" altLang="zh-CN" sz="3200"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PART 03</a:t>
              </a:r>
              <a:endParaRPr kumimoji="1" lang="zh-CN" altLang="en-US" sz="3200"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sp>
          <p:nvSpPr>
            <p:cNvPr id="23" name="文本框 22">
              <a:extLst>
                <a:ext uri="{FF2B5EF4-FFF2-40B4-BE49-F238E27FC236}">
                  <a16:creationId xmlns:a16="http://schemas.microsoft.com/office/drawing/2014/main" id="{F8CB3320-B46F-2C42-95A8-D920FED24137}"/>
                </a:ext>
              </a:extLst>
            </p:cNvPr>
            <p:cNvSpPr txBox="1"/>
            <p:nvPr/>
          </p:nvSpPr>
          <p:spPr>
            <a:xfrm>
              <a:off x="1654599" y="2958780"/>
              <a:ext cx="2377574" cy="923330"/>
            </a:xfrm>
            <a:prstGeom prst="rect">
              <a:avLst/>
            </a:prstGeom>
            <a:noFill/>
          </p:spPr>
          <p:txBody>
            <a:bodyPr wrap="none" rtlCol="0">
              <a:spAutoFit/>
            </a:bodyPr>
            <a:lstStyle/>
            <a:p>
              <a:pPr algn="l"/>
              <a:r>
                <a:rPr kumimoji="1" lang="zh-CN" altLang="en-US" sz="5400" b="1" spc="300" dirty="0">
                  <a:gradFill>
                    <a:gsLst>
                      <a:gs pos="0">
                        <a:srgbClr val="C00000"/>
                      </a:gs>
                      <a:gs pos="100000">
                        <a:srgbClr val="F87768"/>
                      </a:gs>
                    </a:gsLst>
                    <a:lin ang="5400000" scaled="0"/>
                  </a:gradFill>
                  <a:latin typeface="Arial" panose="020B0604020202020204" pitchFamily="34" charset="0"/>
                  <a:ea typeface="Microsoft YaHei" panose="020B0503020204020204" pitchFamily="34" charset="-122"/>
                  <a:cs typeface="Arial" panose="020B0604020202020204" pitchFamily="34" charset="0"/>
                </a:rPr>
                <a:t>中国心</a:t>
              </a:r>
            </a:p>
          </p:txBody>
        </p:sp>
        <p:sp>
          <p:nvSpPr>
            <p:cNvPr id="24" name="文本框 23">
              <a:extLst>
                <a:ext uri="{FF2B5EF4-FFF2-40B4-BE49-F238E27FC236}">
                  <a16:creationId xmlns:a16="http://schemas.microsoft.com/office/drawing/2014/main" id="{C7A5035B-F791-A64C-9562-C7341A7C9346}"/>
                </a:ext>
              </a:extLst>
            </p:cNvPr>
            <p:cNvSpPr txBox="1"/>
            <p:nvPr/>
          </p:nvSpPr>
          <p:spPr>
            <a:xfrm>
              <a:off x="1693787" y="3882110"/>
              <a:ext cx="4841302" cy="461665"/>
            </a:xfrm>
            <a:prstGeom prst="rect">
              <a:avLst/>
            </a:prstGeom>
            <a:noFill/>
          </p:spPr>
          <p:txBody>
            <a:bodyPr wrap="square" rtlCol="0">
              <a:spAutoFit/>
            </a:bodyPr>
            <a:lstStyle/>
            <a:p>
              <a:pPr algn="l"/>
              <a:r>
                <a:rPr kumimoji="1" lang="zh-CN" altLang="en-US" sz="2400" spc="300" dirty="0">
                  <a:latin typeface="Arial" panose="020B0604020202020204" pitchFamily="34" charset="0"/>
                  <a:ea typeface="Microsoft YaHei Light" panose="020B0503020204020204" pitchFamily="34" charset="-122"/>
                  <a:cs typeface="Arial" panose="020B0604020202020204" pitchFamily="34" charset="0"/>
                </a:rPr>
                <a:t>奉献青春汗水</a:t>
              </a:r>
              <a:endParaRPr kumimoji="1" lang="zh-CN" altLang="en-US" sz="1600" spc="300" dirty="0">
                <a:latin typeface="Arial" panose="020B0604020202020204" pitchFamily="34" charset="0"/>
                <a:ea typeface="Microsoft YaHei Light"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3068783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679FBA5D-E834-D84E-A7C1-14C50556700E}"/>
              </a:ext>
            </a:extLst>
          </p:cNvPr>
          <p:cNvGrpSpPr/>
          <p:nvPr/>
        </p:nvGrpSpPr>
        <p:grpSpPr>
          <a:xfrm>
            <a:off x="0" y="-1"/>
            <a:ext cx="12192000" cy="6858002"/>
            <a:chOff x="0" y="-1"/>
            <a:chExt cx="12192000" cy="6858002"/>
          </a:xfrm>
        </p:grpSpPr>
        <p:sp>
          <p:nvSpPr>
            <p:cNvPr id="30" name="矩形 29">
              <a:extLst>
                <a:ext uri="{FF2B5EF4-FFF2-40B4-BE49-F238E27FC236}">
                  <a16:creationId xmlns:a16="http://schemas.microsoft.com/office/drawing/2014/main" id="{C80909E5-43EB-DF46-97C3-A5DAE5AF2FA8}"/>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0EC3C20E-D7D0-374B-B50A-FDB786E60DC0}"/>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B3E05360-B04F-D449-B854-648C68716D2A}"/>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33" name="组合 32">
            <a:extLst>
              <a:ext uri="{FF2B5EF4-FFF2-40B4-BE49-F238E27FC236}">
                <a16:creationId xmlns:a16="http://schemas.microsoft.com/office/drawing/2014/main" id="{19CCA77D-50F1-5F42-8942-CD915F5277FF}"/>
              </a:ext>
            </a:extLst>
          </p:cNvPr>
          <p:cNvGrpSpPr/>
          <p:nvPr/>
        </p:nvGrpSpPr>
        <p:grpSpPr>
          <a:xfrm>
            <a:off x="133400" y="140547"/>
            <a:ext cx="11901234" cy="6795389"/>
            <a:chOff x="133400" y="140547"/>
            <a:chExt cx="11901234" cy="6795389"/>
          </a:xfrm>
        </p:grpSpPr>
        <p:pic>
          <p:nvPicPr>
            <p:cNvPr id="34" name="图片 33">
              <a:extLst>
                <a:ext uri="{FF2B5EF4-FFF2-40B4-BE49-F238E27FC236}">
                  <a16:creationId xmlns:a16="http://schemas.microsoft.com/office/drawing/2014/main" id="{0783CF2D-E251-D445-8E7E-CB89BDBBC23B}"/>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5" name="图片 34">
              <a:extLst>
                <a:ext uri="{FF2B5EF4-FFF2-40B4-BE49-F238E27FC236}">
                  <a16:creationId xmlns:a16="http://schemas.microsoft.com/office/drawing/2014/main" id="{2ACF4E49-8EFB-F140-B13A-AA880D7A7470}"/>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6" name="图片 35" descr="图片包含 游戏机, 画, 钟表&#10;&#10;描述已自动生成">
              <a:extLst>
                <a:ext uri="{FF2B5EF4-FFF2-40B4-BE49-F238E27FC236}">
                  <a16:creationId xmlns:a16="http://schemas.microsoft.com/office/drawing/2014/main" id="{78A4D0C1-8E3A-A44A-A88B-7C30E06B251F}"/>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03</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3377848"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中国心</a:t>
            </a:r>
            <a:r>
              <a:rPr kumimoji="1" lang="en-US" altLang="zh-CN"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a:t>
            </a:r>
            <a:r>
              <a:rPr kumimoji="1" lang="zh-CN" altLang="en-US"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奉献青春汗水</a:t>
            </a:r>
            <a:endParaRPr kumimoji="1" lang="zh-CN" altLang="en-US" sz="2400"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pic>
        <p:nvPicPr>
          <p:cNvPr id="13" name="图形 12">
            <a:extLst>
              <a:ext uri="{FF2B5EF4-FFF2-40B4-BE49-F238E27FC236}">
                <a16:creationId xmlns:a16="http://schemas.microsoft.com/office/drawing/2014/main" id="{9886DB61-541C-934E-8B0E-5DCE9523372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10800000">
            <a:off x="4212073" y="1815292"/>
            <a:ext cx="1171842" cy="1046288"/>
          </a:xfrm>
          <a:prstGeom prst="rect">
            <a:avLst/>
          </a:prstGeom>
        </p:spPr>
      </p:pic>
      <p:sp>
        <p:nvSpPr>
          <p:cNvPr id="22" name="文本框 21">
            <a:extLst>
              <a:ext uri="{FF2B5EF4-FFF2-40B4-BE49-F238E27FC236}">
                <a16:creationId xmlns:a16="http://schemas.microsoft.com/office/drawing/2014/main" id="{E3B7AC9A-0944-6149-B8B2-11D7A21E4FD0}"/>
              </a:ext>
            </a:extLst>
          </p:cNvPr>
          <p:cNvSpPr txBox="1"/>
          <p:nvPr/>
        </p:nvSpPr>
        <p:spPr>
          <a:xfrm>
            <a:off x="4722390" y="2109565"/>
            <a:ext cx="6486177" cy="3453766"/>
          </a:xfrm>
          <a:prstGeom prst="rect">
            <a:avLst/>
          </a:prstGeom>
          <a:noFill/>
        </p:spPr>
        <p:txBody>
          <a:bodyPr wrap="square" rtlCol="0">
            <a:spAutoFit/>
          </a:bodyPr>
          <a:lstStyle/>
          <a:p>
            <a:pPr algn="just" hangingPunct="0">
              <a:lnSpc>
                <a:spcPct val="150000"/>
              </a:lnSpc>
            </a:pPr>
            <a:r>
              <a:rPr kumimoji="1" lang="zh-CN" altLang="en-US" sz="2800" b="1" spc="300" dirty="0">
                <a:latin typeface="Arial" panose="020B0604020202020204" pitchFamily="34" charset="0"/>
                <a:ea typeface="Microsoft YaHei" panose="020B0503020204020204" pitchFamily="34" charset="-122"/>
                <a:cs typeface="Arial" panose="020B0604020202020204" pitchFamily="34" charset="0"/>
              </a:rPr>
              <a:t>      </a:t>
            </a:r>
            <a:r>
              <a:rPr lang="zh-CN" altLang="en-US" sz="2000" b="0" i="0" dirty="0">
                <a:effectLst/>
                <a:latin typeface="Microsoft YaHei" panose="020B0503020204020204" pitchFamily="34" charset="-122"/>
                <a:ea typeface="Microsoft YaHei" panose="020B0503020204020204" pitchFamily="34" charset="-122"/>
              </a:rPr>
              <a:t>“让同学们前往延安参观学习，接受革命传统教育，用心感悟延安精神，坚定为中华民族伟大复兴而奋斗的人生理想信念；通过重走西电办学路，寻根溯源，感受老一辈西电人用鲜血和汗水、智慧和忠诚孕育出的西电精神；实地参观考察总书记青年时代插队的梁家河村，认真体会一个城市青年到农村去的思想变化和意志磨炼过程，思考自己如何扣好人生的第一颗扣子。”</a:t>
            </a:r>
            <a:endParaRPr kumimoji="1" lang="zh-CN" altLang="en-US" sz="2800" b="1" dirty="0">
              <a:latin typeface="Arial" panose="020B0604020202020204" pitchFamily="34" charset="0"/>
              <a:ea typeface="Microsoft YaHei" panose="020B0503020204020204" pitchFamily="34" charset="-122"/>
              <a:cs typeface="Arial" panose="020B0604020202020204" pitchFamily="34" charset="0"/>
            </a:endParaRPr>
          </a:p>
        </p:txBody>
      </p:sp>
      <p:cxnSp>
        <p:nvCxnSpPr>
          <p:cNvPr id="23" name="直线连接符 22">
            <a:extLst>
              <a:ext uri="{FF2B5EF4-FFF2-40B4-BE49-F238E27FC236}">
                <a16:creationId xmlns:a16="http://schemas.microsoft.com/office/drawing/2014/main" id="{1B5E43BE-DCE0-7146-A266-25BFF794500F}"/>
              </a:ext>
            </a:extLst>
          </p:cNvPr>
          <p:cNvCxnSpPr>
            <a:cxnSpLocks/>
          </p:cNvCxnSpPr>
          <p:nvPr/>
        </p:nvCxnSpPr>
        <p:spPr>
          <a:xfrm>
            <a:off x="4797994" y="5783442"/>
            <a:ext cx="6090540" cy="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2D2F623B-AD43-B143-8782-97E1430BDFA7}"/>
              </a:ext>
            </a:extLst>
          </p:cNvPr>
          <p:cNvCxnSpPr>
            <a:cxnSpLocks/>
          </p:cNvCxnSpPr>
          <p:nvPr/>
        </p:nvCxnSpPr>
        <p:spPr>
          <a:xfrm>
            <a:off x="4797994" y="2076988"/>
            <a:ext cx="6090540" cy="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2F5EDC86-81A3-6548-919A-054CC1CBB5CE}"/>
              </a:ext>
            </a:extLst>
          </p:cNvPr>
          <p:cNvGrpSpPr/>
          <p:nvPr/>
        </p:nvGrpSpPr>
        <p:grpSpPr>
          <a:xfrm>
            <a:off x="1230801" y="2574718"/>
            <a:ext cx="2529598" cy="2529598"/>
            <a:chOff x="1027337" y="1824635"/>
            <a:chExt cx="2846348" cy="2846348"/>
          </a:xfrm>
        </p:grpSpPr>
        <p:sp>
          <p:nvSpPr>
            <p:cNvPr id="16" name="椭圆 15">
              <a:extLst>
                <a:ext uri="{FF2B5EF4-FFF2-40B4-BE49-F238E27FC236}">
                  <a16:creationId xmlns:a16="http://schemas.microsoft.com/office/drawing/2014/main" id="{75C8810E-1146-9745-BEC7-7D10AA8C8C40}"/>
                </a:ext>
              </a:extLst>
            </p:cNvPr>
            <p:cNvSpPr/>
            <p:nvPr/>
          </p:nvSpPr>
          <p:spPr>
            <a:xfrm>
              <a:off x="1027337" y="1824635"/>
              <a:ext cx="2846348" cy="28463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7" name="椭圆 16">
              <a:extLst>
                <a:ext uri="{FF2B5EF4-FFF2-40B4-BE49-F238E27FC236}">
                  <a16:creationId xmlns:a16="http://schemas.microsoft.com/office/drawing/2014/main" id="{3FABE53E-D708-854C-A65B-C3B1014DBBF8}"/>
                </a:ext>
              </a:extLst>
            </p:cNvPr>
            <p:cNvSpPr/>
            <p:nvPr/>
          </p:nvSpPr>
          <p:spPr>
            <a:xfrm>
              <a:off x="3287356" y="4133089"/>
              <a:ext cx="295480" cy="29547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pic>
        <p:nvPicPr>
          <p:cNvPr id="3" name="图片 2">
            <a:extLst>
              <a:ext uri="{FF2B5EF4-FFF2-40B4-BE49-F238E27FC236}">
                <a16:creationId xmlns:a16="http://schemas.microsoft.com/office/drawing/2014/main" id="{06BE2881-1715-B829-72C1-B346141A3514}"/>
              </a:ext>
            </a:extLst>
          </p:cNvPr>
          <p:cNvPicPr>
            <a:picLocks noChangeAspect="1"/>
          </p:cNvPicPr>
          <p:nvPr/>
        </p:nvPicPr>
        <p:blipFill rotWithShape="1">
          <a:blip r:embed="rId9"/>
          <a:srcRect l="34360" t="27491" r="30696" b="2742"/>
          <a:stretch/>
        </p:blipFill>
        <p:spPr>
          <a:xfrm>
            <a:off x="1409244" y="2753161"/>
            <a:ext cx="2172712" cy="2172712"/>
          </a:xfrm>
          <a:prstGeom prst="ellipse">
            <a:avLst/>
          </a:prstGeom>
        </p:spPr>
      </p:pic>
    </p:spTree>
    <p:extLst>
      <p:ext uri="{BB962C8B-B14F-4D97-AF65-F5344CB8AC3E}">
        <p14:creationId xmlns:p14="http://schemas.microsoft.com/office/powerpoint/2010/main" val="3480029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679FBA5D-E834-D84E-A7C1-14C50556700E}"/>
              </a:ext>
            </a:extLst>
          </p:cNvPr>
          <p:cNvGrpSpPr/>
          <p:nvPr/>
        </p:nvGrpSpPr>
        <p:grpSpPr>
          <a:xfrm>
            <a:off x="0" y="-1"/>
            <a:ext cx="12192000" cy="6858002"/>
            <a:chOff x="0" y="-1"/>
            <a:chExt cx="12192000" cy="6858002"/>
          </a:xfrm>
        </p:grpSpPr>
        <p:sp>
          <p:nvSpPr>
            <p:cNvPr id="30" name="矩形 29">
              <a:extLst>
                <a:ext uri="{FF2B5EF4-FFF2-40B4-BE49-F238E27FC236}">
                  <a16:creationId xmlns:a16="http://schemas.microsoft.com/office/drawing/2014/main" id="{C80909E5-43EB-DF46-97C3-A5DAE5AF2FA8}"/>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0EC3C20E-D7D0-374B-B50A-FDB786E60DC0}"/>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B3E05360-B04F-D449-B854-648C68716D2A}"/>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33" name="组合 32">
            <a:extLst>
              <a:ext uri="{FF2B5EF4-FFF2-40B4-BE49-F238E27FC236}">
                <a16:creationId xmlns:a16="http://schemas.microsoft.com/office/drawing/2014/main" id="{19CCA77D-50F1-5F42-8942-CD915F5277FF}"/>
              </a:ext>
            </a:extLst>
          </p:cNvPr>
          <p:cNvGrpSpPr/>
          <p:nvPr/>
        </p:nvGrpSpPr>
        <p:grpSpPr>
          <a:xfrm>
            <a:off x="133400" y="140547"/>
            <a:ext cx="11901234" cy="6795389"/>
            <a:chOff x="133400" y="140547"/>
            <a:chExt cx="11901234" cy="6795389"/>
          </a:xfrm>
        </p:grpSpPr>
        <p:pic>
          <p:nvPicPr>
            <p:cNvPr id="34" name="图片 33">
              <a:extLst>
                <a:ext uri="{FF2B5EF4-FFF2-40B4-BE49-F238E27FC236}">
                  <a16:creationId xmlns:a16="http://schemas.microsoft.com/office/drawing/2014/main" id="{0783CF2D-E251-D445-8E7E-CB89BDBBC23B}"/>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5" name="图片 34">
              <a:extLst>
                <a:ext uri="{FF2B5EF4-FFF2-40B4-BE49-F238E27FC236}">
                  <a16:creationId xmlns:a16="http://schemas.microsoft.com/office/drawing/2014/main" id="{2ACF4E49-8EFB-F140-B13A-AA880D7A7470}"/>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6" name="图片 35" descr="图片包含 游戏机, 画, 钟表&#10;&#10;描述已自动生成">
              <a:extLst>
                <a:ext uri="{FF2B5EF4-FFF2-40B4-BE49-F238E27FC236}">
                  <a16:creationId xmlns:a16="http://schemas.microsoft.com/office/drawing/2014/main" id="{78A4D0C1-8E3A-A44A-A88B-7C30E06B251F}"/>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03</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3377848"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中国心</a:t>
            </a:r>
            <a:r>
              <a:rPr kumimoji="1" lang="en-US" altLang="zh-CN"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a:t>
            </a:r>
            <a:r>
              <a:rPr kumimoji="1" lang="zh-CN" altLang="en-US"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奉献青春汗水</a:t>
            </a:r>
            <a:endParaRPr kumimoji="1" lang="zh-CN" altLang="en-US" sz="2400"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22" name="文本框 21">
            <a:extLst>
              <a:ext uri="{FF2B5EF4-FFF2-40B4-BE49-F238E27FC236}">
                <a16:creationId xmlns:a16="http://schemas.microsoft.com/office/drawing/2014/main" id="{E3B7AC9A-0944-6149-B8B2-11D7A21E4FD0}"/>
              </a:ext>
            </a:extLst>
          </p:cNvPr>
          <p:cNvSpPr txBox="1"/>
          <p:nvPr/>
        </p:nvSpPr>
        <p:spPr>
          <a:xfrm>
            <a:off x="5034787" y="1663399"/>
            <a:ext cx="6486177" cy="3736600"/>
          </a:xfrm>
          <a:prstGeom prst="rect">
            <a:avLst/>
          </a:prstGeom>
          <a:noFill/>
        </p:spPr>
        <p:txBody>
          <a:bodyPr wrap="square" rtlCol="0">
            <a:spAutoFit/>
          </a:bodyPr>
          <a:lstStyle/>
          <a:p>
            <a:pPr algn="just" hangingPunct="0">
              <a:lnSpc>
                <a:spcPct val="150000"/>
              </a:lnSpc>
            </a:pPr>
            <a:r>
              <a:rPr kumimoji="1" lang="zh-CN" altLang="en-US" sz="2000" b="1" spc="300" dirty="0">
                <a:latin typeface="Arial" panose="020B0604020202020204" pitchFamily="34" charset="0"/>
                <a:ea typeface="Microsoft YaHei" panose="020B0503020204020204" pitchFamily="34" charset="-122"/>
                <a:cs typeface="Arial" panose="020B0604020202020204" pitchFamily="34" charset="0"/>
              </a:rPr>
              <a:t>     </a:t>
            </a:r>
            <a:r>
              <a:rPr lang="en-US" altLang="zh-CN" sz="2000" b="0" i="0" dirty="0">
                <a:effectLst/>
                <a:latin typeface="PingFangSC-light"/>
              </a:rPr>
              <a:t>1994</a:t>
            </a:r>
            <a:r>
              <a:rPr lang="zh-CN" altLang="en-US" sz="2000" b="0" i="0" dirty="0">
                <a:effectLst/>
                <a:latin typeface="PingFangSC-light"/>
              </a:rPr>
              <a:t>年，段宝岩院士正在国外访学，适时</a:t>
            </a:r>
            <a:r>
              <a:rPr lang="en-US" altLang="zh-CN" sz="2000" b="0" i="0" dirty="0">
                <a:effectLst/>
                <a:latin typeface="PingFangSC-light"/>
              </a:rPr>
              <a:t>FAST</a:t>
            </a:r>
            <a:r>
              <a:rPr lang="zh-CN" altLang="en-US" sz="2000" b="0" i="0" dirty="0">
                <a:effectLst/>
                <a:latin typeface="PingFangSC-light"/>
              </a:rPr>
              <a:t>项目正酝酿启动，“段老师接到电话，国内要开建</a:t>
            </a:r>
            <a:r>
              <a:rPr lang="en-US" altLang="zh-CN" sz="2000" b="0" i="0" dirty="0">
                <a:effectLst/>
                <a:latin typeface="PingFangSC-light"/>
              </a:rPr>
              <a:t>500</a:t>
            </a:r>
            <a:r>
              <a:rPr lang="zh-CN" altLang="en-US" sz="2000" b="0" i="0" dirty="0">
                <a:effectLst/>
                <a:latin typeface="PingFangSC-light"/>
              </a:rPr>
              <a:t>米口径球面射电望远镜，做全球最大的非全可动反射面天线。</a:t>
            </a:r>
            <a:r>
              <a:rPr lang="zh-CN" altLang="en-US" sz="2000" i="0" dirty="0">
                <a:effectLst/>
                <a:latin typeface="PingFangSC-light"/>
              </a:rPr>
              <a:t>作为国内研究面天线名列前茅的团队，</a:t>
            </a:r>
            <a:r>
              <a:rPr lang="zh-CN" altLang="en-US" sz="2000" b="1" i="0" dirty="0">
                <a:effectLst/>
                <a:latin typeface="PingFangSC-light"/>
              </a:rPr>
              <a:t>段老师接到消息后义无反顾地回国</a:t>
            </a:r>
            <a:r>
              <a:rPr lang="zh-CN" altLang="en-US" sz="2000" i="0" dirty="0">
                <a:effectLst/>
                <a:latin typeface="PingFangSC-light"/>
              </a:rPr>
              <a:t>。”</a:t>
            </a:r>
            <a:endParaRPr lang="en-US" altLang="zh-CN" sz="2000" i="0" dirty="0">
              <a:effectLst/>
              <a:latin typeface="PingFangSC-light"/>
            </a:endParaRPr>
          </a:p>
          <a:p>
            <a:pPr algn="just" hangingPunct="0">
              <a:lnSpc>
                <a:spcPct val="150000"/>
              </a:lnSpc>
            </a:pPr>
            <a:r>
              <a:rPr lang="zh-CN" altLang="en-US" sz="2000" b="1" i="0" dirty="0">
                <a:effectLst/>
                <a:latin typeface="PingFangSC-light"/>
              </a:rPr>
              <a:t>         “西电的红色精神，这种‘仰望星空’，把为服务国家重大需求、重大工程、重大战略作为人生最高目标的意识，可以说是刻在我们的心里，流在我们的血液中。”</a:t>
            </a:r>
            <a:endParaRPr kumimoji="1" lang="zh-CN" altLang="en-US" sz="2000" b="1" dirty="0">
              <a:latin typeface="Arial" panose="020B0604020202020204" pitchFamily="34" charset="0"/>
              <a:ea typeface="Microsoft YaHei" panose="020B0503020204020204" pitchFamily="34" charset="-122"/>
              <a:cs typeface="Arial" panose="020B0604020202020204" pitchFamily="34" charset="0"/>
            </a:endParaRPr>
          </a:p>
        </p:txBody>
      </p:sp>
      <p:pic>
        <p:nvPicPr>
          <p:cNvPr id="4" name="图片 3">
            <a:extLst>
              <a:ext uri="{FF2B5EF4-FFF2-40B4-BE49-F238E27FC236}">
                <a16:creationId xmlns:a16="http://schemas.microsoft.com/office/drawing/2014/main" id="{458E860F-81BF-5587-02E0-32FA4CF802F1}"/>
              </a:ext>
            </a:extLst>
          </p:cNvPr>
          <p:cNvPicPr>
            <a:picLocks noChangeAspect="1"/>
          </p:cNvPicPr>
          <p:nvPr/>
        </p:nvPicPr>
        <p:blipFill>
          <a:blip r:embed="rId6"/>
          <a:stretch>
            <a:fillRect/>
          </a:stretch>
        </p:blipFill>
        <p:spPr>
          <a:xfrm>
            <a:off x="951045" y="3815156"/>
            <a:ext cx="3326312" cy="2212336"/>
          </a:xfrm>
          <a:prstGeom prst="rect">
            <a:avLst/>
          </a:prstGeom>
        </p:spPr>
      </p:pic>
      <p:pic>
        <p:nvPicPr>
          <p:cNvPr id="6" name="图片 5">
            <a:extLst>
              <a:ext uri="{FF2B5EF4-FFF2-40B4-BE49-F238E27FC236}">
                <a16:creationId xmlns:a16="http://schemas.microsoft.com/office/drawing/2014/main" id="{9D76752C-EE14-DFC3-4B79-C6542D0803F2}"/>
              </a:ext>
            </a:extLst>
          </p:cNvPr>
          <p:cNvPicPr>
            <a:picLocks noChangeAspect="1"/>
          </p:cNvPicPr>
          <p:nvPr/>
        </p:nvPicPr>
        <p:blipFill>
          <a:blip r:embed="rId7"/>
          <a:stretch>
            <a:fillRect/>
          </a:stretch>
        </p:blipFill>
        <p:spPr>
          <a:xfrm>
            <a:off x="951045" y="1006097"/>
            <a:ext cx="3326312" cy="2217541"/>
          </a:xfrm>
          <a:prstGeom prst="rect">
            <a:avLst/>
          </a:prstGeom>
        </p:spPr>
      </p:pic>
      <p:sp>
        <p:nvSpPr>
          <p:cNvPr id="7" name="文本框 6">
            <a:extLst>
              <a:ext uri="{FF2B5EF4-FFF2-40B4-BE49-F238E27FC236}">
                <a16:creationId xmlns:a16="http://schemas.microsoft.com/office/drawing/2014/main" id="{3C47FB3C-4042-79E7-9B4F-89FDCC7C6F04}"/>
              </a:ext>
            </a:extLst>
          </p:cNvPr>
          <p:cNvSpPr txBox="1"/>
          <p:nvPr/>
        </p:nvSpPr>
        <p:spPr>
          <a:xfrm>
            <a:off x="1813611" y="3245867"/>
            <a:ext cx="1601177" cy="381386"/>
          </a:xfrm>
          <a:prstGeom prst="rect">
            <a:avLst/>
          </a:prstGeom>
          <a:noFill/>
        </p:spPr>
        <p:txBody>
          <a:bodyPr wrap="square" rtlCol="0">
            <a:spAutoFit/>
          </a:bodyPr>
          <a:lstStyle/>
          <a:p>
            <a:pPr algn="ctr">
              <a:lnSpc>
                <a:spcPct val="130000"/>
              </a:lnSpc>
            </a:pPr>
            <a:r>
              <a:rPr kumimoji="1" lang="zh-CN" altLang="en-US" sz="1600" dirty="0">
                <a:latin typeface="Source Han Sans SC Normal" panose="020B0400000000000000" pitchFamily="34" charset="-128"/>
                <a:ea typeface="Source Han Sans SC Normal" panose="020B0400000000000000" pitchFamily="34" charset="-128"/>
              </a:rPr>
              <a:t>段宝岩院士</a:t>
            </a:r>
          </a:p>
        </p:txBody>
      </p:sp>
      <p:sp>
        <p:nvSpPr>
          <p:cNvPr id="8" name="文本框 7">
            <a:extLst>
              <a:ext uri="{FF2B5EF4-FFF2-40B4-BE49-F238E27FC236}">
                <a16:creationId xmlns:a16="http://schemas.microsoft.com/office/drawing/2014/main" id="{0F11C395-B05B-D4FD-A43C-1884A65B645A}"/>
              </a:ext>
            </a:extLst>
          </p:cNvPr>
          <p:cNvSpPr txBox="1"/>
          <p:nvPr/>
        </p:nvSpPr>
        <p:spPr>
          <a:xfrm>
            <a:off x="1382328" y="6025016"/>
            <a:ext cx="2463745" cy="381386"/>
          </a:xfrm>
          <a:prstGeom prst="rect">
            <a:avLst/>
          </a:prstGeom>
          <a:noFill/>
        </p:spPr>
        <p:txBody>
          <a:bodyPr wrap="square" rtlCol="0">
            <a:spAutoFit/>
          </a:bodyPr>
          <a:lstStyle/>
          <a:p>
            <a:pPr algn="ctr">
              <a:lnSpc>
                <a:spcPct val="130000"/>
              </a:lnSpc>
            </a:pPr>
            <a:r>
              <a:rPr kumimoji="1" lang="zh-CN" altLang="en-US" sz="1600" dirty="0">
                <a:latin typeface="Source Han Sans SC Normal" panose="020B0400000000000000" pitchFamily="34" charset="-128"/>
                <a:ea typeface="Source Han Sans SC Normal" panose="020B0400000000000000" pitchFamily="34" charset="-128"/>
              </a:rPr>
              <a:t>学生李鹏在进行教授</a:t>
            </a:r>
          </a:p>
        </p:txBody>
      </p:sp>
    </p:spTree>
    <p:extLst>
      <p:ext uri="{BB962C8B-B14F-4D97-AF65-F5344CB8AC3E}">
        <p14:creationId xmlns:p14="http://schemas.microsoft.com/office/powerpoint/2010/main" val="3795044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679FBA5D-E834-D84E-A7C1-14C50556700E}"/>
              </a:ext>
            </a:extLst>
          </p:cNvPr>
          <p:cNvGrpSpPr/>
          <p:nvPr/>
        </p:nvGrpSpPr>
        <p:grpSpPr>
          <a:xfrm>
            <a:off x="0" y="-1"/>
            <a:ext cx="12192000" cy="6858002"/>
            <a:chOff x="0" y="-1"/>
            <a:chExt cx="12192000" cy="6858002"/>
          </a:xfrm>
        </p:grpSpPr>
        <p:sp>
          <p:nvSpPr>
            <p:cNvPr id="30" name="矩形 29">
              <a:extLst>
                <a:ext uri="{FF2B5EF4-FFF2-40B4-BE49-F238E27FC236}">
                  <a16:creationId xmlns:a16="http://schemas.microsoft.com/office/drawing/2014/main" id="{C80909E5-43EB-DF46-97C3-A5DAE5AF2FA8}"/>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0EC3C20E-D7D0-374B-B50A-FDB786E60DC0}"/>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B3E05360-B04F-D449-B854-648C68716D2A}"/>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33" name="组合 32">
            <a:extLst>
              <a:ext uri="{FF2B5EF4-FFF2-40B4-BE49-F238E27FC236}">
                <a16:creationId xmlns:a16="http://schemas.microsoft.com/office/drawing/2014/main" id="{19CCA77D-50F1-5F42-8942-CD915F5277FF}"/>
              </a:ext>
            </a:extLst>
          </p:cNvPr>
          <p:cNvGrpSpPr/>
          <p:nvPr/>
        </p:nvGrpSpPr>
        <p:grpSpPr>
          <a:xfrm>
            <a:off x="133400" y="140547"/>
            <a:ext cx="11901234" cy="6795389"/>
            <a:chOff x="133400" y="140547"/>
            <a:chExt cx="11901234" cy="6795389"/>
          </a:xfrm>
        </p:grpSpPr>
        <p:pic>
          <p:nvPicPr>
            <p:cNvPr id="34" name="图片 33">
              <a:extLst>
                <a:ext uri="{FF2B5EF4-FFF2-40B4-BE49-F238E27FC236}">
                  <a16:creationId xmlns:a16="http://schemas.microsoft.com/office/drawing/2014/main" id="{0783CF2D-E251-D445-8E7E-CB89BDBBC23B}"/>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5" name="图片 34">
              <a:extLst>
                <a:ext uri="{FF2B5EF4-FFF2-40B4-BE49-F238E27FC236}">
                  <a16:creationId xmlns:a16="http://schemas.microsoft.com/office/drawing/2014/main" id="{2ACF4E49-8EFB-F140-B13A-AA880D7A7470}"/>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6" name="图片 35" descr="图片包含 游戏机, 画, 钟表&#10;&#10;描述已自动生成">
              <a:extLst>
                <a:ext uri="{FF2B5EF4-FFF2-40B4-BE49-F238E27FC236}">
                  <a16:creationId xmlns:a16="http://schemas.microsoft.com/office/drawing/2014/main" id="{78A4D0C1-8E3A-A44A-A88B-7C30E06B251F}"/>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03</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3377848"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中国心</a:t>
            </a:r>
            <a:r>
              <a:rPr kumimoji="1" lang="en-US" altLang="zh-CN"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a:t>
            </a:r>
            <a:r>
              <a:rPr kumimoji="1" lang="zh-CN" altLang="en-US"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奉献青春汗水</a:t>
            </a:r>
            <a:endParaRPr kumimoji="1" lang="zh-CN" altLang="en-US" sz="2400"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22" name="文本框 21">
            <a:extLst>
              <a:ext uri="{FF2B5EF4-FFF2-40B4-BE49-F238E27FC236}">
                <a16:creationId xmlns:a16="http://schemas.microsoft.com/office/drawing/2014/main" id="{E3B7AC9A-0944-6149-B8B2-11D7A21E4FD0}"/>
              </a:ext>
            </a:extLst>
          </p:cNvPr>
          <p:cNvSpPr txBox="1"/>
          <p:nvPr/>
        </p:nvSpPr>
        <p:spPr>
          <a:xfrm>
            <a:off x="702816" y="1886739"/>
            <a:ext cx="5295667" cy="3367845"/>
          </a:xfrm>
          <a:prstGeom prst="rect">
            <a:avLst/>
          </a:prstGeom>
          <a:noFill/>
        </p:spPr>
        <p:txBody>
          <a:bodyPr wrap="square" rtlCol="0">
            <a:spAutoFit/>
          </a:bodyPr>
          <a:lstStyle/>
          <a:p>
            <a:pPr algn="just" hangingPunct="0">
              <a:lnSpc>
                <a:spcPct val="150000"/>
              </a:lnSpc>
            </a:pPr>
            <a:r>
              <a:rPr lang="zh-CN" altLang="en-US" sz="2400" b="0" i="0" dirty="0">
                <a:effectLst/>
                <a:latin typeface="微软雅黑" panose="020B0503020204020204" pitchFamily="34" charset="-122"/>
                <a:ea typeface="微软雅黑" panose="020B0503020204020204" pitchFamily="34" charset="-122"/>
              </a:rPr>
              <a:t>      </a:t>
            </a:r>
            <a:r>
              <a:rPr lang="zh-CN" altLang="en-US" sz="2000" b="0" i="0" dirty="0">
                <a:effectLst/>
                <a:ea typeface="微软雅黑" panose="020B0503020204020204" pitchFamily="34" charset="-122"/>
              </a:rPr>
              <a:t>周益春教授团队聚焦</a:t>
            </a:r>
            <a:r>
              <a:rPr lang="en-US" altLang="zh-CN" sz="2000" b="0" i="0" dirty="0">
                <a:effectLst/>
                <a:ea typeface="微软雅黑" panose="020B0503020204020204" pitchFamily="34" charset="-122"/>
              </a:rPr>
              <a:t>5d</a:t>
            </a:r>
            <a:r>
              <a:rPr lang="zh-CN" altLang="en-US" sz="2000" b="0" i="0" dirty="0">
                <a:effectLst/>
                <a:ea typeface="微软雅黑" panose="020B0503020204020204" pitchFamily="34" charset="-122"/>
              </a:rPr>
              <a:t>电子材料铁电性物理本质与存储器设计新理论研究，甘坐冷板凳，矢志科研报国，以构建电子、声子以及跨尺度畴变模型，揭示</a:t>
            </a:r>
            <a:r>
              <a:rPr lang="en-US" altLang="zh-CN" sz="2000" b="0" i="0" dirty="0">
                <a:effectLst/>
                <a:ea typeface="微软雅黑" panose="020B0503020204020204" pitchFamily="34" charset="-122"/>
              </a:rPr>
              <a:t>5d</a:t>
            </a:r>
            <a:r>
              <a:rPr lang="zh-CN" altLang="en-US" sz="2000" b="0" i="0" dirty="0">
                <a:effectLst/>
                <a:ea typeface="微软雅黑" panose="020B0503020204020204" pitchFamily="34" charset="-122"/>
              </a:rPr>
              <a:t>电子材料铁电性的物理本质及其介观响应规律，建立畴与场效应协同的复杂系统器件设计新理论，实现了铁电相、薄膜、存储器的全链条研制。</a:t>
            </a:r>
            <a:endParaRPr kumimoji="1" lang="zh-CN" altLang="en-US" sz="2400" b="1" dirty="0">
              <a:ea typeface="微软雅黑" panose="020B0503020204020204" pitchFamily="34" charset="-122"/>
              <a:cs typeface="Arial" panose="020B0604020202020204" pitchFamily="34" charset="0"/>
            </a:endParaRPr>
          </a:p>
        </p:txBody>
      </p:sp>
      <p:pic>
        <p:nvPicPr>
          <p:cNvPr id="1026" name="Picture 2" descr="图片">
            <a:extLst>
              <a:ext uri="{FF2B5EF4-FFF2-40B4-BE49-F238E27FC236}">
                <a16:creationId xmlns:a16="http://schemas.microsoft.com/office/drawing/2014/main" id="{A7797701-C449-306B-EB13-85BA65D363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3140" y="1618419"/>
            <a:ext cx="5046209" cy="378860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90900456-4702-7B88-97BF-C6473661EBDA}"/>
              </a:ext>
            </a:extLst>
          </p:cNvPr>
          <p:cNvSpPr txBox="1"/>
          <p:nvPr/>
        </p:nvSpPr>
        <p:spPr>
          <a:xfrm>
            <a:off x="8101717" y="5436473"/>
            <a:ext cx="1800494" cy="417487"/>
          </a:xfrm>
          <a:prstGeom prst="rect">
            <a:avLst/>
          </a:prstGeom>
          <a:noFill/>
        </p:spPr>
        <p:txBody>
          <a:bodyPr wrap="none" rtlCol="0">
            <a:spAutoFit/>
          </a:bodyPr>
          <a:lstStyle/>
          <a:p>
            <a:pPr algn="ctr">
              <a:lnSpc>
                <a:spcPct val="130000"/>
              </a:lnSpc>
            </a:pPr>
            <a:r>
              <a:rPr lang="zh-CN" altLang="en-US" b="0" i="0" dirty="0">
                <a:effectLst/>
                <a:ea typeface="微软雅黑" panose="020B0503020204020204" pitchFamily="34" charset="-122"/>
              </a:rPr>
              <a:t>周益春教授团队</a:t>
            </a:r>
            <a:endParaRPr kumimoji="1" lang="zh-CN" altLang="en-US" dirty="0">
              <a:latin typeface="Source Han Sans SC Normal" panose="020B0400000000000000" pitchFamily="34" charset="-128"/>
              <a:ea typeface="Source Han Sans SC Normal" panose="020B0400000000000000" pitchFamily="34" charset="-128"/>
            </a:endParaRPr>
          </a:p>
        </p:txBody>
      </p:sp>
    </p:spTree>
    <p:extLst>
      <p:ext uri="{BB962C8B-B14F-4D97-AF65-F5344CB8AC3E}">
        <p14:creationId xmlns:p14="http://schemas.microsoft.com/office/powerpoint/2010/main" val="1913919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4D7DAC9-7C1A-9746-9669-031D3ABF7E49}"/>
              </a:ext>
            </a:extLst>
          </p:cNvPr>
          <p:cNvPicPr>
            <a:picLocks noChangeAspect="1"/>
          </p:cNvPicPr>
          <p:nvPr/>
        </p:nvPicPr>
        <p:blipFill rotWithShape="1">
          <a:blip r:embed="rId3">
            <a:alphaModFix amt="3000"/>
          </a:blip>
          <a:srcRect l="31594" r="24278" b="51573"/>
          <a:stretch/>
        </p:blipFill>
        <p:spPr>
          <a:xfrm>
            <a:off x="0" y="830209"/>
            <a:ext cx="6230698" cy="6027791"/>
          </a:xfrm>
          <a:prstGeom prst="rect">
            <a:avLst/>
          </a:prstGeom>
        </p:spPr>
      </p:pic>
      <p:grpSp>
        <p:nvGrpSpPr>
          <p:cNvPr id="2" name="组合 1">
            <a:extLst>
              <a:ext uri="{FF2B5EF4-FFF2-40B4-BE49-F238E27FC236}">
                <a16:creationId xmlns:a16="http://schemas.microsoft.com/office/drawing/2014/main" id="{B6825660-A491-8E4E-9EEE-33F277319B7E}"/>
              </a:ext>
            </a:extLst>
          </p:cNvPr>
          <p:cNvGrpSpPr/>
          <p:nvPr/>
        </p:nvGrpSpPr>
        <p:grpSpPr>
          <a:xfrm>
            <a:off x="569328" y="0"/>
            <a:ext cx="11622672" cy="6858000"/>
            <a:chOff x="569328" y="0"/>
            <a:chExt cx="11622672" cy="6858000"/>
          </a:xfrm>
        </p:grpSpPr>
        <p:sp>
          <p:nvSpPr>
            <p:cNvPr id="15" name="圆角矩形 14">
              <a:extLst>
                <a:ext uri="{FF2B5EF4-FFF2-40B4-BE49-F238E27FC236}">
                  <a16:creationId xmlns:a16="http://schemas.microsoft.com/office/drawing/2014/main" id="{7C442F01-4386-7A4E-927D-AA037FFABC10}"/>
                </a:ext>
              </a:extLst>
            </p:cNvPr>
            <p:cNvSpPr/>
            <p:nvPr/>
          </p:nvSpPr>
          <p:spPr>
            <a:xfrm>
              <a:off x="569328" y="399595"/>
              <a:ext cx="270460" cy="10840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pic>
          <p:nvPicPr>
            <p:cNvPr id="16" name="图片 15">
              <a:extLst>
                <a:ext uri="{FF2B5EF4-FFF2-40B4-BE49-F238E27FC236}">
                  <a16:creationId xmlns:a16="http://schemas.microsoft.com/office/drawing/2014/main" id="{BE335D21-03B3-B447-947B-CF04A6F75807}"/>
                </a:ext>
              </a:extLst>
            </p:cNvPr>
            <p:cNvPicPr>
              <a:picLocks noChangeAspect="1"/>
            </p:cNvPicPr>
            <p:nvPr/>
          </p:nvPicPr>
          <p:blipFill>
            <a:blip r:embed="rId4"/>
            <a:stretch>
              <a:fillRect/>
            </a:stretch>
          </p:blipFill>
          <p:spPr>
            <a:xfrm>
              <a:off x="7658100" y="0"/>
              <a:ext cx="4533900" cy="6858000"/>
            </a:xfrm>
            <a:prstGeom prst="rect">
              <a:avLst/>
            </a:prstGeom>
          </p:spPr>
        </p:pic>
        <p:grpSp>
          <p:nvGrpSpPr>
            <p:cNvPr id="32" name="组合 31">
              <a:extLst>
                <a:ext uri="{FF2B5EF4-FFF2-40B4-BE49-F238E27FC236}">
                  <a16:creationId xmlns:a16="http://schemas.microsoft.com/office/drawing/2014/main" id="{2E67E278-3BB9-8841-9961-71CDBA865AA0}"/>
                </a:ext>
              </a:extLst>
            </p:cNvPr>
            <p:cNvGrpSpPr/>
            <p:nvPr/>
          </p:nvGrpSpPr>
          <p:grpSpPr>
            <a:xfrm>
              <a:off x="6840499" y="0"/>
              <a:ext cx="1709136" cy="6858000"/>
              <a:chOff x="6840499" y="0"/>
              <a:chExt cx="1709136" cy="6858000"/>
            </a:xfrm>
          </p:grpSpPr>
          <p:sp>
            <p:nvSpPr>
              <p:cNvPr id="28" name="平行四边形 27">
                <a:extLst>
                  <a:ext uri="{FF2B5EF4-FFF2-40B4-BE49-F238E27FC236}">
                    <a16:creationId xmlns:a16="http://schemas.microsoft.com/office/drawing/2014/main" id="{44C7FCF7-082E-EC48-BE80-8991C787EBAC}"/>
                  </a:ext>
                </a:extLst>
              </p:cNvPr>
              <p:cNvSpPr/>
              <p:nvPr/>
            </p:nvSpPr>
            <p:spPr>
              <a:xfrm>
                <a:off x="7045271" y="0"/>
                <a:ext cx="1318220" cy="6858000"/>
              </a:xfrm>
              <a:prstGeom prst="parallelogram">
                <a:avLst>
                  <a:gd name="adj" fmla="val 4326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0" name="平行四边形 29">
                <a:extLst>
                  <a:ext uri="{FF2B5EF4-FFF2-40B4-BE49-F238E27FC236}">
                    <a16:creationId xmlns:a16="http://schemas.microsoft.com/office/drawing/2014/main" id="{D84070CB-54E2-844B-B858-5449B55F06BB}"/>
                  </a:ext>
                </a:extLst>
              </p:cNvPr>
              <p:cNvSpPr/>
              <p:nvPr/>
            </p:nvSpPr>
            <p:spPr>
              <a:xfrm>
                <a:off x="6840499" y="0"/>
                <a:ext cx="1318220" cy="6858000"/>
              </a:xfrm>
              <a:prstGeom prst="parallelogram">
                <a:avLst>
                  <a:gd name="adj" fmla="val 43266"/>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1" name="平行四边形 30">
                <a:extLst>
                  <a:ext uri="{FF2B5EF4-FFF2-40B4-BE49-F238E27FC236}">
                    <a16:creationId xmlns:a16="http://schemas.microsoft.com/office/drawing/2014/main" id="{D1347707-DDF0-4645-A9AA-2BD9EB52E7B7}"/>
                  </a:ext>
                </a:extLst>
              </p:cNvPr>
              <p:cNvSpPr/>
              <p:nvPr/>
            </p:nvSpPr>
            <p:spPr>
              <a:xfrm>
                <a:off x="7231415" y="0"/>
                <a:ext cx="1318220" cy="6858000"/>
              </a:xfrm>
              <a:prstGeom prst="parallelogram">
                <a:avLst>
                  <a:gd name="adj" fmla="val 43266"/>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grpSp>
        <p:nvGrpSpPr>
          <p:cNvPr id="21" name="组合 20">
            <a:extLst>
              <a:ext uri="{FF2B5EF4-FFF2-40B4-BE49-F238E27FC236}">
                <a16:creationId xmlns:a16="http://schemas.microsoft.com/office/drawing/2014/main" id="{AD5D3A99-1F57-6B43-9C49-E6EE6505DB86}"/>
              </a:ext>
            </a:extLst>
          </p:cNvPr>
          <p:cNvGrpSpPr/>
          <p:nvPr/>
        </p:nvGrpSpPr>
        <p:grpSpPr>
          <a:xfrm>
            <a:off x="1245705" y="2399251"/>
            <a:ext cx="2072555" cy="1508105"/>
            <a:chOff x="1654599" y="2374005"/>
            <a:chExt cx="2072555" cy="1508105"/>
          </a:xfrm>
        </p:grpSpPr>
        <p:sp>
          <p:nvSpPr>
            <p:cNvPr id="22" name="文本框 21">
              <a:extLst>
                <a:ext uri="{FF2B5EF4-FFF2-40B4-BE49-F238E27FC236}">
                  <a16:creationId xmlns:a16="http://schemas.microsoft.com/office/drawing/2014/main" id="{30DFB76A-7DF7-FC47-9D0B-99283B3125B1}"/>
                </a:ext>
              </a:extLst>
            </p:cNvPr>
            <p:cNvSpPr txBox="1"/>
            <p:nvPr/>
          </p:nvSpPr>
          <p:spPr>
            <a:xfrm>
              <a:off x="1654599" y="2374005"/>
              <a:ext cx="2072555" cy="584775"/>
            </a:xfrm>
            <a:prstGeom prst="rect">
              <a:avLst/>
            </a:prstGeom>
            <a:noFill/>
          </p:spPr>
          <p:txBody>
            <a:bodyPr wrap="none" rtlCol="0">
              <a:spAutoFit/>
            </a:bodyPr>
            <a:lstStyle/>
            <a:p>
              <a:pPr algn="l"/>
              <a:r>
                <a:rPr kumimoji="1" lang="en-US" altLang="zh-CN" sz="3200"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PART 04</a:t>
              </a:r>
              <a:endParaRPr kumimoji="1" lang="zh-CN" altLang="en-US" sz="3200"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sp>
          <p:nvSpPr>
            <p:cNvPr id="23" name="文本框 22">
              <a:extLst>
                <a:ext uri="{FF2B5EF4-FFF2-40B4-BE49-F238E27FC236}">
                  <a16:creationId xmlns:a16="http://schemas.microsoft.com/office/drawing/2014/main" id="{F8CB3320-B46F-2C42-95A8-D920FED24137}"/>
                </a:ext>
              </a:extLst>
            </p:cNvPr>
            <p:cNvSpPr txBox="1"/>
            <p:nvPr/>
          </p:nvSpPr>
          <p:spPr>
            <a:xfrm>
              <a:off x="1654599" y="2958780"/>
              <a:ext cx="1646605" cy="923330"/>
            </a:xfrm>
            <a:prstGeom prst="rect">
              <a:avLst/>
            </a:prstGeom>
            <a:noFill/>
          </p:spPr>
          <p:txBody>
            <a:bodyPr wrap="none" rtlCol="0">
              <a:spAutoFit/>
            </a:bodyPr>
            <a:lstStyle/>
            <a:p>
              <a:pPr algn="l"/>
              <a:r>
                <a:rPr kumimoji="1" lang="zh-CN" altLang="en-US" sz="5400" b="1" spc="300" dirty="0">
                  <a:gradFill>
                    <a:gsLst>
                      <a:gs pos="0">
                        <a:srgbClr val="C00000"/>
                      </a:gs>
                      <a:gs pos="100000">
                        <a:srgbClr val="F87768"/>
                      </a:gs>
                    </a:gsLst>
                    <a:lin ang="5400000" scaled="0"/>
                  </a:gradFill>
                  <a:latin typeface="Arial" panose="020B0604020202020204" pitchFamily="34" charset="0"/>
                  <a:ea typeface="Microsoft YaHei" panose="020B0503020204020204" pitchFamily="34" charset="-122"/>
                  <a:cs typeface="Arial" panose="020B0604020202020204" pitchFamily="34" charset="0"/>
                </a:rPr>
                <a:t>总结</a:t>
              </a:r>
            </a:p>
          </p:txBody>
        </p:sp>
      </p:grpSp>
    </p:spTree>
    <p:extLst>
      <p:ext uri="{BB962C8B-B14F-4D97-AF65-F5344CB8AC3E}">
        <p14:creationId xmlns:p14="http://schemas.microsoft.com/office/powerpoint/2010/main" val="972423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674A73A9-4238-E043-853F-B3EC9E37B118}"/>
              </a:ext>
            </a:extLst>
          </p:cNvPr>
          <p:cNvGrpSpPr/>
          <p:nvPr/>
        </p:nvGrpSpPr>
        <p:grpSpPr>
          <a:xfrm>
            <a:off x="0" y="-1"/>
            <a:ext cx="12192000" cy="6858002"/>
            <a:chOff x="0" y="-1"/>
            <a:chExt cx="12192000" cy="6858002"/>
          </a:xfrm>
        </p:grpSpPr>
        <p:sp>
          <p:nvSpPr>
            <p:cNvPr id="19" name="矩形 18">
              <a:extLst>
                <a:ext uri="{FF2B5EF4-FFF2-40B4-BE49-F238E27FC236}">
                  <a16:creationId xmlns:a16="http://schemas.microsoft.com/office/drawing/2014/main" id="{89A8C7CB-5EA1-574F-8ADE-165230F9F3B3}"/>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id="{9ECE9F6C-29FA-A24E-B054-26CD7FC9FF7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1649F275-D85E-2747-839D-32588B978B3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2" name="组合 21">
            <a:extLst>
              <a:ext uri="{FF2B5EF4-FFF2-40B4-BE49-F238E27FC236}">
                <a16:creationId xmlns:a16="http://schemas.microsoft.com/office/drawing/2014/main" id="{E6AFB905-39A0-F945-96F6-50E4EF4A74B5}"/>
              </a:ext>
            </a:extLst>
          </p:cNvPr>
          <p:cNvGrpSpPr/>
          <p:nvPr/>
        </p:nvGrpSpPr>
        <p:grpSpPr>
          <a:xfrm>
            <a:off x="133400" y="140547"/>
            <a:ext cx="11901234" cy="6795389"/>
            <a:chOff x="133400" y="140547"/>
            <a:chExt cx="11901234" cy="6795389"/>
          </a:xfrm>
        </p:grpSpPr>
        <p:pic>
          <p:nvPicPr>
            <p:cNvPr id="23" name="图片 22">
              <a:extLst>
                <a:ext uri="{FF2B5EF4-FFF2-40B4-BE49-F238E27FC236}">
                  <a16:creationId xmlns:a16="http://schemas.microsoft.com/office/drawing/2014/main" id="{56E3D430-1F56-0F45-8936-2EC2A05A8F7A}"/>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4" name="图片 23">
              <a:extLst>
                <a:ext uri="{FF2B5EF4-FFF2-40B4-BE49-F238E27FC236}">
                  <a16:creationId xmlns:a16="http://schemas.microsoft.com/office/drawing/2014/main" id="{BA91509D-7A12-5C4B-8F26-D88B51D4CCF0}"/>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9" name="图片 28" descr="图片包含 游戏机, 画, 钟表&#10;&#10;描述已自动生成">
              <a:extLst>
                <a:ext uri="{FF2B5EF4-FFF2-40B4-BE49-F238E27FC236}">
                  <a16:creationId xmlns:a16="http://schemas.microsoft.com/office/drawing/2014/main" id="{9318D15F-C0E1-F147-839D-4E714048D51A}"/>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04</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877163" cy="461665"/>
          </a:xfrm>
          <a:prstGeom prst="rect">
            <a:avLst/>
          </a:prstGeom>
          <a:noFill/>
        </p:spPr>
        <p:txBody>
          <a:bodyPr wrap="none" rtlCol="0">
            <a:spAutoFit/>
          </a:bodyPr>
          <a:lstStyle/>
          <a:p>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总结</a:t>
            </a:r>
            <a:endParaRPr kumimoji="1" lang="zh-CN" altLang="en-US" sz="3200" spc="300" dirty="0">
              <a:solidFill>
                <a:schemeClr val="bg1"/>
              </a:solidFill>
              <a:latin typeface="Arial" panose="020B0604020202020204" pitchFamily="34" charset="0"/>
              <a:ea typeface="Microsoft YaHei Light" panose="020B0503020204020204" pitchFamily="34" charset="-122"/>
              <a:cs typeface="Arial" panose="020B0604020202020204" pitchFamily="34" charset="0"/>
            </a:endParaRPr>
          </a:p>
        </p:txBody>
      </p:sp>
      <p:grpSp>
        <p:nvGrpSpPr>
          <p:cNvPr id="6" name="组合 5">
            <a:extLst>
              <a:ext uri="{FF2B5EF4-FFF2-40B4-BE49-F238E27FC236}">
                <a16:creationId xmlns:a16="http://schemas.microsoft.com/office/drawing/2014/main" id="{6EAD85FA-C55A-124A-A0EC-53D0F99A708B}"/>
              </a:ext>
            </a:extLst>
          </p:cNvPr>
          <p:cNvGrpSpPr/>
          <p:nvPr/>
        </p:nvGrpSpPr>
        <p:grpSpPr>
          <a:xfrm>
            <a:off x="839416" y="1072157"/>
            <a:ext cx="10512798" cy="2277570"/>
            <a:chOff x="299632" y="1119892"/>
            <a:chExt cx="11572099" cy="2507065"/>
          </a:xfrm>
        </p:grpSpPr>
        <p:pic>
          <p:nvPicPr>
            <p:cNvPr id="11" name="图片 10">
              <a:extLst>
                <a:ext uri="{FF2B5EF4-FFF2-40B4-BE49-F238E27FC236}">
                  <a16:creationId xmlns:a16="http://schemas.microsoft.com/office/drawing/2014/main" id="{02AF9464-7352-094D-ABE8-53D4DB6BC80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25450" y="1249616"/>
              <a:ext cx="11341099" cy="2248936"/>
            </a:xfrm>
            <a:prstGeom prst="rect">
              <a:avLst/>
            </a:prstGeom>
            <a:ln w="38100">
              <a:gradFill>
                <a:gsLst>
                  <a:gs pos="50000">
                    <a:srgbClr val="C00000">
                      <a:alpha val="0"/>
                      <a:lumMod val="0"/>
                      <a:lumOff val="100000"/>
                    </a:srgbClr>
                  </a:gs>
                  <a:gs pos="0">
                    <a:srgbClr val="C00000"/>
                  </a:gs>
                  <a:gs pos="100000">
                    <a:srgbClr val="C00000"/>
                  </a:gs>
                </a:gsLst>
                <a:lin ang="1800000" scaled="0"/>
              </a:gradFill>
            </a:ln>
          </p:spPr>
        </p:pic>
        <p:sp>
          <p:nvSpPr>
            <p:cNvPr id="32" name="矩形 31">
              <a:extLst>
                <a:ext uri="{FF2B5EF4-FFF2-40B4-BE49-F238E27FC236}">
                  <a16:creationId xmlns:a16="http://schemas.microsoft.com/office/drawing/2014/main" id="{1CF79A0C-2504-2A4E-9087-25A4F8A67730}"/>
                </a:ext>
              </a:extLst>
            </p:cNvPr>
            <p:cNvSpPr/>
            <p:nvPr/>
          </p:nvSpPr>
          <p:spPr>
            <a:xfrm>
              <a:off x="299632" y="1119892"/>
              <a:ext cx="11572099" cy="2507065"/>
            </a:xfrm>
            <a:prstGeom prst="rect">
              <a:avLst/>
            </a:prstGeom>
            <a:noFill/>
            <a:ln w="28575">
              <a:gradFill>
                <a:gsLst>
                  <a:gs pos="10000">
                    <a:srgbClr val="C00000">
                      <a:alpha val="0"/>
                      <a:lumMod val="0"/>
                      <a:lumOff val="100000"/>
                    </a:srgbClr>
                  </a:gs>
                  <a:gs pos="0">
                    <a:srgbClr val="C00000"/>
                  </a:gs>
                  <a:gs pos="90000">
                    <a:srgbClr val="C00000">
                      <a:alpha val="0"/>
                      <a:lumMod val="0"/>
                      <a:lumOff val="10000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
        <p:nvSpPr>
          <p:cNvPr id="3" name="文本框 2">
            <a:extLst>
              <a:ext uri="{FF2B5EF4-FFF2-40B4-BE49-F238E27FC236}">
                <a16:creationId xmlns:a16="http://schemas.microsoft.com/office/drawing/2014/main" id="{BAF693B5-C639-2999-C50C-DBA509DE02D0}"/>
              </a:ext>
            </a:extLst>
          </p:cNvPr>
          <p:cNvSpPr txBox="1"/>
          <p:nvPr/>
        </p:nvSpPr>
        <p:spPr>
          <a:xfrm>
            <a:off x="1437172" y="3689746"/>
            <a:ext cx="9317285" cy="2243050"/>
          </a:xfrm>
          <a:prstGeom prst="rect">
            <a:avLst/>
          </a:prstGeom>
          <a:noFill/>
        </p:spPr>
        <p:txBody>
          <a:bodyPr wrap="square">
            <a:spAutoFit/>
          </a:bodyPr>
          <a:lstStyle/>
          <a:p>
            <a:pPr>
              <a:lnSpc>
                <a:spcPct val="150000"/>
              </a:lnSpc>
            </a:pPr>
            <a:r>
              <a:rPr lang="zh-CN" altLang="en-US" b="0" i="0" dirty="0">
                <a:effectLst/>
                <a:latin typeface="Microsoft YaHei" panose="020B0503020204020204" pitchFamily="34" charset="-122"/>
                <a:ea typeface="Microsoft YaHei" panose="020B0503020204020204" pitchFamily="34" charset="-122"/>
              </a:rPr>
              <a:t>         </a:t>
            </a:r>
            <a:r>
              <a:rPr lang="zh-CN" altLang="en-US" sz="2400" b="0" i="0" dirty="0">
                <a:effectLst/>
                <a:latin typeface="Microsoft YaHei" panose="020B0503020204020204" pitchFamily="34" charset="-122"/>
                <a:ea typeface="Microsoft YaHei" panose="020B0503020204020204" pitchFamily="34" charset="-122"/>
              </a:rPr>
              <a:t>如月之恒，如日之升。西电将深入学习贯彻习近平总书记关于教育的重要论述，践行</a:t>
            </a:r>
            <a:r>
              <a:rPr lang="zh-CN" altLang="en-US" sz="2400" b="1" i="0" dirty="0">
                <a:effectLst/>
                <a:latin typeface="Microsoft YaHei" panose="020B0503020204020204" pitchFamily="34" charset="-122"/>
                <a:ea typeface="Microsoft YaHei" panose="020B0503020204020204" pitchFamily="34" charset="-122"/>
              </a:rPr>
              <a:t>全心全意为人民服务</a:t>
            </a:r>
            <a:r>
              <a:rPr lang="zh-CN" altLang="en-US" sz="2400" b="0" i="0" dirty="0">
                <a:effectLst/>
                <a:latin typeface="Microsoft YaHei" panose="020B0503020204020204" pitchFamily="34" charset="-122"/>
                <a:ea typeface="Microsoft YaHei" panose="020B0503020204020204" pitchFamily="34" charset="-122"/>
              </a:rPr>
              <a:t>的办学宗旨，全面落实立德树人根本任务，不断丰富新时代“三好三有”育人内涵，续写好新时代人才培养“</a:t>
            </a:r>
            <a:r>
              <a:rPr lang="zh-CN" altLang="en-US" sz="2400" b="1" i="0" dirty="0">
                <a:effectLst/>
                <a:latin typeface="Microsoft YaHei" panose="020B0503020204020204" pitchFamily="34" charset="-122"/>
                <a:ea typeface="Microsoft YaHei" panose="020B0503020204020204" pitchFamily="34" charset="-122"/>
              </a:rPr>
              <a:t>西电现象</a:t>
            </a:r>
            <a:r>
              <a:rPr lang="zh-CN" altLang="en-US" sz="2400" b="0" i="0" dirty="0">
                <a:effectLst/>
                <a:latin typeface="Microsoft YaHei" panose="020B0503020204020204" pitchFamily="34" charset="-122"/>
                <a:ea typeface="Microsoft YaHei" panose="020B0503020204020204" pitchFamily="34" charset="-122"/>
              </a:rPr>
              <a:t>”的新篇章。</a:t>
            </a:r>
            <a:endParaRPr lang="en-US" altLang="zh-CN" b="0" i="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32172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E924214-9500-FB48-B3C4-FACEAB65FF20}"/>
              </a:ext>
            </a:extLst>
          </p:cNvPr>
          <p:cNvGrpSpPr/>
          <p:nvPr/>
        </p:nvGrpSpPr>
        <p:grpSpPr>
          <a:xfrm>
            <a:off x="0" y="-2"/>
            <a:ext cx="12192000" cy="6858003"/>
            <a:chOff x="0" y="-2"/>
            <a:chExt cx="12192000" cy="6858003"/>
          </a:xfrm>
        </p:grpSpPr>
        <p:sp>
          <p:nvSpPr>
            <p:cNvPr id="27" name="矩形 26">
              <a:extLst>
                <a:ext uri="{FF2B5EF4-FFF2-40B4-BE49-F238E27FC236}">
                  <a16:creationId xmlns:a16="http://schemas.microsoft.com/office/drawing/2014/main" id="{4F661687-7EF2-AA4C-934D-92BEF86F8B1A}"/>
                </a:ext>
              </a:extLst>
            </p:cNvPr>
            <p:cNvSpPr/>
            <p:nvPr/>
          </p:nvSpPr>
          <p:spPr>
            <a:xfrm>
              <a:off x="0" y="-2"/>
              <a:ext cx="12192000" cy="1062679"/>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8" name="矩形 27">
              <a:extLst>
                <a:ext uri="{FF2B5EF4-FFF2-40B4-BE49-F238E27FC236}">
                  <a16:creationId xmlns:a16="http://schemas.microsoft.com/office/drawing/2014/main" id="{6A777946-4C71-BB46-A6E1-DB084E5AC78C}"/>
                </a:ext>
              </a:extLst>
            </p:cNvPr>
            <p:cNvSpPr/>
            <p:nvPr/>
          </p:nvSpPr>
          <p:spPr>
            <a:xfrm>
              <a:off x="0" y="106267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7" name="矩形 36">
              <a:extLst>
                <a:ext uri="{FF2B5EF4-FFF2-40B4-BE49-F238E27FC236}">
                  <a16:creationId xmlns:a16="http://schemas.microsoft.com/office/drawing/2014/main" id="{B971EE58-9354-A34F-9983-C70F842E8B74}"/>
                </a:ext>
              </a:extLst>
            </p:cNvPr>
            <p:cNvSpPr/>
            <p:nvPr/>
          </p:nvSpPr>
          <p:spPr>
            <a:xfrm>
              <a:off x="0" y="6453336"/>
              <a:ext cx="12192000" cy="404665"/>
            </a:xfrm>
            <a:prstGeom prst="rect">
              <a:avLst/>
            </a:prstGeom>
            <a:gradFill>
              <a:gsLst>
                <a:gs pos="0">
                  <a:srgbClr val="C00000"/>
                </a:gs>
                <a:gs pos="100000">
                  <a:srgbClr val="C00000">
                    <a:alpha val="80000"/>
                    <a:lumMod val="94000"/>
                    <a:lumOff val="6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9" name="组合 8">
            <a:extLst>
              <a:ext uri="{FF2B5EF4-FFF2-40B4-BE49-F238E27FC236}">
                <a16:creationId xmlns:a16="http://schemas.microsoft.com/office/drawing/2014/main" id="{85F73072-5CD4-8F4C-BD23-C26EFE2ACEA1}"/>
              </a:ext>
            </a:extLst>
          </p:cNvPr>
          <p:cNvGrpSpPr/>
          <p:nvPr/>
        </p:nvGrpSpPr>
        <p:grpSpPr>
          <a:xfrm>
            <a:off x="623392" y="260058"/>
            <a:ext cx="2162740" cy="693697"/>
            <a:chOff x="623392" y="260058"/>
            <a:chExt cx="2162740" cy="693697"/>
          </a:xfrm>
        </p:grpSpPr>
        <p:sp>
          <p:nvSpPr>
            <p:cNvPr id="11" name="文本框 10">
              <a:extLst>
                <a:ext uri="{FF2B5EF4-FFF2-40B4-BE49-F238E27FC236}">
                  <a16:creationId xmlns:a16="http://schemas.microsoft.com/office/drawing/2014/main" id="{2847803D-B9BB-3042-9C9F-3AE5DAE98141}"/>
                </a:ext>
              </a:extLst>
            </p:cNvPr>
            <p:cNvSpPr txBox="1"/>
            <p:nvPr/>
          </p:nvSpPr>
          <p:spPr>
            <a:xfrm>
              <a:off x="857591" y="553645"/>
              <a:ext cx="1928541" cy="400110"/>
            </a:xfrm>
            <a:prstGeom prst="rect">
              <a:avLst/>
            </a:prstGeom>
            <a:noFill/>
            <a:ln>
              <a:noFill/>
            </a:ln>
          </p:spPr>
          <p:txBody>
            <a:bodyPr wrap="none" rtlCol="0">
              <a:spAutoFit/>
            </a:bodyPr>
            <a:lstStyle/>
            <a:p>
              <a:r>
                <a:rPr kumimoji="1" lang="en-US" altLang="zh-CN" sz="2000" b="1" spc="300" dirty="0">
                  <a:solidFill>
                    <a:schemeClr val="bg1">
                      <a:alpha val="38000"/>
                    </a:schemeClr>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CONTENTS</a:t>
              </a:r>
              <a:endParaRPr kumimoji="1" lang="zh-CN" altLang="en-US" sz="2000" b="1" spc="300" dirty="0">
                <a:solidFill>
                  <a:schemeClr val="bg1">
                    <a:alpha val="38000"/>
                  </a:schemeClr>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8" name="文本框 7">
              <a:extLst>
                <a:ext uri="{FF2B5EF4-FFF2-40B4-BE49-F238E27FC236}">
                  <a16:creationId xmlns:a16="http://schemas.microsoft.com/office/drawing/2014/main" id="{A8713944-CFF2-C847-949E-B7125A265952}"/>
                </a:ext>
              </a:extLst>
            </p:cNvPr>
            <p:cNvSpPr txBox="1"/>
            <p:nvPr/>
          </p:nvSpPr>
          <p:spPr>
            <a:xfrm>
              <a:off x="623392" y="260058"/>
              <a:ext cx="1159292" cy="584775"/>
            </a:xfrm>
            <a:prstGeom prst="rect">
              <a:avLst/>
            </a:prstGeom>
            <a:noFill/>
          </p:spPr>
          <p:txBody>
            <a:bodyPr wrap="none" rtlCol="0">
              <a:spAutoFit/>
            </a:bodyPr>
            <a:lstStyle/>
            <a:p>
              <a:pPr algn="l"/>
              <a:r>
                <a:rPr kumimoji="1" lang="zh-CN" altLang="en-US" sz="3200" b="1" spc="6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目录</a:t>
              </a:r>
            </a:p>
          </p:txBody>
        </p:sp>
      </p:grpSp>
      <p:grpSp>
        <p:nvGrpSpPr>
          <p:cNvPr id="21" name="组合 20">
            <a:extLst>
              <a:ext uri="{FF2B5EF4-FFF2-40B4-BE49-F238E27FC236}">
                <a16:creationId xmlns:a16="http://schemas.microsoft.com/office/drawing/2014/main" id="{58FF06EA-9BF8-7F40-AE00-A506C4196207}"/>
              </a:ext>
            </a:extLst>
          </p:cNvPr>
          <p:cNvGrpSpPr/>
          <p:nvPr/>
        </p:nvGrpSpPr>
        <p:grpSpPr>
          <a:xfrm>
            <a:off x="133400" y="303140"/>
            <a:ext cx="11901234" cy="6632796"/>
            <a:chOff x="133400" y="303140"/>
            <a:chExt cx="11901234" cy="6632796"/>
          </a:xfrm>
        </p:grpSpPr>
        <p:pic>
          <p:nvPicPr>
            <p:cNvPr id="5" name="图片 4">
              <a:extLst>
                <a:ext uri="{FF2B5EF4-FFF2-40B4-BE49-F238E27FC236}">
                  <a16:creationId xmlns:a16="http://schemas.microsoft.com/office/drawing/2014/main" id="{3C47248B-C5FF-9047-8E30-C7A825C252C7}"/>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303140"/>
              <a:ext cx="2031325" cy="403124"/>
            </a:xfrm>
            <a:prstGeom prst="rect">
              <a:avLst/>
            </a:prstGeom>
          </p:spPr>
        </p:pic>
        <p:pic>
          <p:nvPicPr>
            <p:cNvPr id="10" name="图片 9">
              <a:extLst>
                <a:ext uri="{FF2B5EF4-FFF2-40B4-BE49-F238E27FC236}">
                  <a16:creationId xmlns:a16="http://schemas.microsoft.com/office/drawing/2014/main" id="{2C577222-289B-8241-9401-F98A4C7ECD1A}"/>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12" name="图片 11" descr="图片包含 游戏机, 画, 钟表&#10;&#10;描述已自动生成">
              <a:extLst>
                <a:ext uri="{FF2B5EF4-FFF2-40B4-BE49-F238E27FC236}">
                  <a16:creationId xmlns:a16="http://schemas.microsoft.com/office/drawing/2014/main" id="{82E8DECF-434E-764A-8E8E-0836F22C5048}"/>
                </a:ext>
              </a:extLst>
            </p:cNvPr>
            <p:cNvPicPr>
              <a:picLocks noChangeAspect="1"/>
            </p:cNvPicPr>
            <p:nvPr/>
          </p:nvPicPr>
          <p:blipFill>
            <a:blip r:embed="rId6"/>
            <a:stretch>
              <a:fillRect/>
            </a:stretch>
          </p:blipFill>
          <p:spPr>
            <a:xfrm>
              <a:off x="133400" y="6453336"/>
              <a:ext cx="2362200" cy="482600"/>
            </a:xfrm>
            <a:prstGeom prst="rect">
              <a:avLst/>
            </a:prstGeom>
          </p:spPr>
        </p:pic>
      </p:grpSp>
      <p:grpSp>
        <p:nvGrpSpPr>
          <p:cNvPr id="13" name="组合 12">
            <a:extLst>
              <a:ext uri="{FF2B5EF4-FFF2-40B4-BE49-F238E27FC236}">
                <a16:creationId xmlns:a16="http://schemas.microsoft.com/office/drawing/2014/main" id="{09179D28-D537-1246-897D-13EAEA90A246}"/>
              </a:ext>
            </a:extLst>
          </p:cNvPr>
          <p:cNvGrpSpPr/>
          <p:nvPr/>
        </p:nvGrpSpPr>
        <p:grpSpPr>
          <a:xfrm>
            <a:off x="868945" y="2189165"/>
            <a:ext cx="1978757" cy="1344378"/>
            <a:chOff x="1232604" y="1595937"/>
            <a:chExt cx="1978757" cy="1344378"/>
          </a:xfrm>
        </p:grpSpPr>
        <p:sp>
          <p:nvSpPr>
            <p:cNvPr id="14" name="文本框 13">
              <a:extLst>
                <a:ext uri="{FF2B5EF4-FFF2-40B4-BE49-F238E27FC236}">
                  <a16:creationId xmlns:a16="http://schemas.microsoft.com/office/drawing/2014/main" id="{EA705A7A-381D-5B40-B486-E22B0967C3DB}"/>
                </a:ext>
              </a:extLst>
            </p:cNvPr>
            <p:cNvSpPr txBox="1"/>
            <p:nvPr/>
          </p:nvSpPr>
          <p:spPr>
            <a:xfrm>
              <a:off x="1232604" y="1595937"/>
              <a:ext cx="1127232" cy="1107996"/>
            </a:xfrm>
            <a:prstGeom prst="rect">
              <a:avLst/>
            </a:prstGeom>
            <a:noFill/>
          </p:spPr>
          <p:txBody>
            <a:bodyPr wrap="none" rtlCol="0">
              <a:spAutoFit/>
            </a:bodyPr>
            <a:lstStyle/>
            <a:p>
              <a:pPr algn="l"/>
              <a:r>
                <a:rPr kumimoji="1" lang="en-US" altLang="zh-CN"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rPr>
                <a:t>01</a:t>
              </a:r>
              <a:endParaRPr kumimoji="1" lang="zh-CN" altLang="en-US"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endParaRPr>
            </a:p>
          </p:txBody>
        </p:sp>
        <p:sp>
          <p:nvSpPr>
            <p:cNvPr id="15" name="文本框 14">
              <a:extLst>
                <a:ext uri="{FF2B5EF4-FFF2-40B4-BE49-F238E27FC236}">
                  <a16:creationId xmlns:a16="http://schemas.microsoft.com/office/drawing/2014/main" id="{0FFEC18C-CC94-9340-97F4-CAB9DEBB8A27}"/>
                </a:ext>
              </a:extLst>
            </p:cNvPr>
            <p:cNvSpPr txBox="1"/>
            <p:nvPr/>
          </p:nvSpPr>
          <p:spPr>
            <a:xfrm>
              <a:off x="1396569" y="2209855"/>
              <a:ext cx="1223412" cy="461665"/>
            </a:xfrm>
            <a:prstGeom prst="rect">
              <a:avLst/>
            </a:prstGeom>
            <a:noFill/>
          </p:spPr>
          <p:txBody>
            <a:bodyPr wrap="none" rtlCol="0">
              <a:spAutoFit/>
            </a:bodyPr>
            <a:lstStyle/>
            <a:p>
              <a:pPr algn="l"/>
              <a:r>
                <a:rPr kumimoji="1" lang="zh-CN" altLang="en-US" sz="2400" b="1"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西电红</a:t>
              </a:r>
            </a:p>
          </p:txBody>
        </p:sp>
        <p:sp>
          <p:nvSpPr>
            <p:cNvPr id="16" name="文本框 15">
              <a:extLst>
                <a:ext uri="{FF2B5EF4-FFF2-40B4-BE49-F238E27FC236}">
                  <a16:creationId xmlns:a16="http://schemas.microsoft.com/office/drawing/2014/main" id="{2D2C04F1-4C41-C045-8535-CD3880F52C45}"/>
                </a:ext>
              </a:extLst>
            </p:cNvPr>
            <p:cNvSpPr txBox="1"/>
            <p:nvPr/>
          </p:nvSpPr>
          <p:spPr>
            <a:xfrm>
              <a:off x="1403770" y="2632538"/>
              <a:ext cx="1807591" cy="307777"/>
            </a:xfrm>
            <a:prstGeom prst="rect">
              <a:avLst/>
            </a:prstGeom>
            <a:noFill/>
          </p:spPr>
          <p:txBody>
            <a:bodyPr wrap="square" rtlCol="0">
              <a:spAutoFit/>
            </a:bodyPr>
            <a:lstStyle/>
            <a:p>
              <a:pPr algn="l"/>
              <a:r>
                <a:rPr kumimoji="1" lang="zh-CN" altLang="en-US" sz="1400" spc="300" dirty="0">
                  <a:latin typeface="Arial" panose="020B0604020202020204" pitchFamily="34" charset="0"/>
                  <a:ea typeface="Microsoft YaHei Light" panose="020B0503020204020204" pitchFamily="34" charset="-122"/>
                  <a:cs typeface="Arial" panose="020B0604020202020204" pitchFamily="34" charset="0"/>
                </a:rPr>
                <a:t>扎根理想信念</a:t>
              </a:r>
            </a:p>
          </p:txBody>
        </p:sp>
      </p:grpSp>
      <p:grpSp>
        <p:nvGrpSpPr>
          <p:cNvPr id="17" name="组合 16">
            <a:extLst>
              <a:ext uri="{FF2B5EF4-FFF2-40B4-BE49-F238E27FC236}">
                <a16:creationId xmlns:a16="http://schemas.microsoft.com/office/drawing/2014/main" id="{0589B436-F8E4-A64C-84E6-C3D6B99051E9}"/>
              </a:ext>
            </a:extLst>
          </p:cNvPr>
          <p:cNvGrpSpPr/>
          <p:nvPr/>
        </p:nvGrpSpPr>
        <p:grpSpPr>
          <a:xfrm>
            <a:off x="4337203" y="2189165"/>
            <a:ext cx="1387377" cy="1107996"/>
            <a:chOff x="1232604" y="1595937"/>
            <a:chExt cx="1387377" cy="1107996"/>
          </a:xfrm>
        </p:grpSpPr>
        <p:sp>
          <p:nvSpPr>
            <p:cNvPr id="18" name="文本框 17">
              <a:extLst>
                <a:ext uri="{FF2B5EF4-FFF2-40B4-BE49-F238E27FC236}">
                  <a16:creationId xmlns:a16="http://schemas.microsoft.com/office/drawing/2014/main" id="{2EF8D10A-DC0A-864F-9B3B-92C3EB5293DC}"/>
                </a:ext>
              </a:extLst>
            </p:cNvPr>
            <p:cNvSpPr txBox="1"/>
            <p:nvPr/>
          </p:nvSpPr>
          <p:spPr>
            <a:xfrm>
              <a:off x="1232604" y="1595937"/>
              <a:ext cx="1127232" cy="1107996"/>
            </a:xfrm>
            <a:prstGeom prst="rect">
              <a:avLst/>
            </a:prstGeom>
            <a:noFill/>
          </p:spPr>
          <p:txBody>
            <a:bodyPr wrap="none" rtlCol="0">
              <a:spAutoFit/>
            </a:bodyPr>
            <a:lstStyle/>
            <a:p>
              <a:pPr algn="l"/>
              <a:r>
                <a:rPr kumimoji="1" lang="en-US" altLang="zh-CN"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rPr>
                <a:t>02</a:t>
              </a:r>
              <a:endParaRPr kumimoji="1" lang="zh-CN" altLang="en-US"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endParaRPr>
            </a:p>
          </p:txBody>
        </p:sp>
        <p:sp>
          <p:nvSpPr>
            <p:cNvPr id="19" name="文本框 18">
              <a:extLst>
                <a:ext uri="{FF2B5EF4-FFF2-40B4-BE49-F238E27FC236}">
                  <a16:creationId xmlns:a16="http://schemas.microsoft.com/office/drawing/2014/main" id="{1B71A69C-4A46-E24A-A259-C1ED768D612B}"/>
                </a:ext>
              </a:extLst>
            </p:cNvPr>
            <p:cNvSpPr txBox="1"/>
            <p:nvPr/>
          </p:nvSpPr>
          <p:spPr>
            <a:xfrm>
              <a:off x="1396569" y="2209855"/>
              <a:ext cx="1223412" cy="461665"/>
            </a:xfrm>
            <a:prstGeom prst="rect">
              <a:avLst/>
            </a:prstGeom>
            <a:noFill/>
          </p:spPr>
          <p:txBody>
            <a:bodyPr wrap="none" rtlCol="0">
              <a:spAutoFit/>
            </a:bodyPr>
            <a:lstStyle/>
            <a:p>
              <a:pPr algn="l"/>
              <a:r>
                <a:rPr kumimoji="1" lang="zh-CN" altLang="en-US" sz="2400" b="1"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担当情</a:t>
              </a:r>
            </a:p>
          </p:txBody>
        </p:sp>
      </p:grpSp>
      <p:grpSp>
        <p:nvGrpSpPr>
          <p:cNvPr id="29" name="组合 28">
            <a:extLst>
              <a:ext uri="{FF2B5EF4-FFF2-40B4-BE49-F238E27FC236}">
                <a16:creationId xmlns:a16="http://schemas.microsoft.com/office/drawing/2014/main" id="{92171D82-3F72-0D45-9DD6-E0CDDEF0B041}"/>
              </a:ext>
            </a:extLst>
          </p:cNvPr>
          <p:cNvGrpSpPr/>
          <p:nvPr/>
        </p:nvGrpSpPr>
        <p:grpSpPr>
          <a:xfrm>
            <a:off x="862968" y="4113374"/>
            <a:ext cx="1663883" cy="1344379"/>
            <a:chOff x="1232604" y="1595937"/>
            <a:chExt cx="1663883" cy="1344379"/>
          </a:xfrm>
        </p:grpSpPr>
        <p:sp>
          <p:nvSpPr>
            <p:cNvPr id="30" name="文本框 29">
              <a:extLst>
                <a:ext uri="{FF2B5EF4-FFF2-40B4-BE49-F238E27FC236}">
                  <a16:creationId xmlns:a16="http://schemas.microsoft.com/office/drawing/2014/main" id="{B65F82A3-06E7-F246-AEC8-B30095A7A4C4}"/>
                </a:ext>
              </a:extLst>
            </p:cNvPr>
            <p:cNvSpPr txBox="1"/>
            <p:nvPr/>
          </p:nvSpPr>
          <p:spPr>
            <a:xfrm>
              <a:off x="1232604" y="1595937"/>
              <a:ext cx="1127232" cy="1107996"/>
            </a:xfrm>
            <a:prstGeom prst="rect">
              <a:avLst/>
            </a:prstGeom>
            <a:noFill/>
          </p:spPr>
          <p:txBody>
            <a:bodyPr wrap="none" rtlCol="0">
              <a:spAutoFit/>
            </a:bodyPr>
            <a:lstStyle/>
            <a:p>
              <a:pPr algn="l"/>
              <a:r>
                <a:rPr kumimoji="1" lang="en-US" altLang="zh-CN"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rPr>
                <a:t>03</a:t>
              </a:r>
              <a:endParaRPr kumimoji="1" lang="zh-CN" altLang="en-US"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endParaRPr>
            </a:p>
          </p:txBody>
        </p:sp>
        <p:sp>
          <p:nvSpPr>
            <p:cNvPr id="31" name="文本框 30">
              <a:extLst>
                <a:ext uri="{FF2B5EF4-FFF2-40B4-BE49-F238E27FC236}">
                  <a16:creationId xmlns:a16="http://schemas.microsoft.com/office/drawing/2014/main" id="{AF3B5E9D-DD90-1846-A625-2FE86DA37E0E}"/>
                </a:ext>
              </a:extLst>
            </p:cNvPr>
            <p:cNvSpPr txBox="1"/>
            <p:nvPr/>
          </p:nvSpPr>
          <p:spPr>
            <a:xfrm>
              <a:off x="1396569" y="2209855"/>
              <a:ext cx="1223412" cy="461665"/>
            </a:xfrm>
            <a:prstGeom prst="rect">
              <a:avLst/>
            </a:prstGeom>
            <a:noFill/>
          </p:spPr>
          <p:txBody>
            <a:bodyPr wrap="none" rtlCol="0">
              <a:spAutoFit/>
            </a:bodyPr>
            <a:lstStyle/>
            <a:p>
              <a:pPr algn="l"/>
              <a:r>
                <a:rPr kumimoji="1" lang="zh-CN" altLang="en-US" sz="2400" b="1"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中国心</a:t>
              </a:r>
            </a:p>
          </p:txBody>
        </p:sp>
        <p:sp>
          <p:nvSpPr>
            <p:cNvPr id="32" name="文本框 31">
              <a:extLst>
                <a:ext uri="{FF2B5EF4-FFF2-40B4-BE49-F238E27FC236}">
                  <a16:creationId xmlns:a16="http://schemas.microsoft.com/office/drawing/2014/main" id="{6C578A7C-7C7B-AB48-A5C4-680D00700F90}"/>
                </a:ext>
              </a:extLst>
            </p:cNvPr>
            <p:cNvSpPr txBox="1"/>
            <p:nvPr/>
          </p:nvSpPr>
          <p:spPr>
            <a:xfrm>
              <a:off x="1403771" y="2632539"/>
              <a:ext cx="1492716" cy="307777"/>
            </a:xfrm>
            <a:prstGeom prst="rect">
              <a:avLst/>
            </a:prstGeom>
            <a:noFill/>
          </p:spPr>
          <p:txBody>
            <a:bodyPr wrap="none" rtlCol="0">
              <a:spAutoFit/>
            </a:bodyPr>
            <a:lstStyle/>
            <a:p>
              <a:pPr algn="l"/>
              <a:r>
                <a:rPr kumimoji="1" lang="zh-CN" altLang="en-US" sz="1400" spc="300" dirty="0">
                  <a:latin typeface="Arial" panose="020B0604020202020204" pitchFamily="34" charset="0"/>
                  <a:ea typeface="Microsoft YaHei Light" panose="020B0503020204020204" pitchFamily="34" charset="-122"/>
                  <a:cs typeface="Arial" panose="020B0604020202020204" pitchFamily="34" charset="0"/>
                </a:rPr>
                <a:t>奉献青春汗水</a:t>
              </a:r>
              <a:endParaRPr kumimoji="1" lang="zh-CN" altLang="en-US" sz="1050" spc="300" dirty="0">
                <a:latin typeface="Arial" panose="020B0604020202020204" pitchFamily="34" charset="0"/>
                <a:ea typeface="Microsoft YaHei Light" panose="020B0503020204020204" pitchFamily="34" charset="-122"/>
                <a:cs typeface="Arial" panose="020B0604020202020204" pitchFamily="34" charset="0"/>
              </a:endParaRPr>
            </a:p>
          </p:txBody>
        </p:sp>
      </p:grpSp>
      <p:grpSp>
        <p:nvGrpSpPr>
          <p:cNvPr id="33" name="组合 32">
            <a:extLst>
              <a:ext uri="{FF2B5EF4-FFF2-40B4-BE49-F238E27FC236}">
                <a16:creationId xmlns:a16="http://schemas.microsoft.com/office/drawing/2014/main" id="{4B7E2A5F-DAC0-3049-89ED-1613EE3B381C}"/>
              </a:ext>
            </a:extLst>
          </p:cNvPr>
          <p:cNvGrpSpPr/>
          <p:nvPr/>
        </p:nvGrpSpPr>
        <p:grpSpPr>
          <a:xfrm>
            <a:off x="4331226" y="4113374"/>
            <a:ext cx="2426123" cy="1107996"/>
            <a:chOff x="1232604" y="1595937"/>
            <a:chExt cx="2426123" cy="1107996"/>
          </a:xfrm>
        </p:grpSpPr>
        <p:sp>
          <p:nvSpPr>
            <p:cNvPr id="34" name="文本框 33">
              <a:extLst>
                <a:ext uri="{FF2B5EF4-FFF2-40B4-BE49-F238E27FC236}">
                  <a16:creationId xmlns:a16="http://schemas.microsoft.com/office/drawing/2014/main" id="{A4381C1D-597B-C242-8D06-F4371BCBF34F}"/>
                </a:ext>
              </a:extLst>
            </p:cNvPr>
            <p:cNvSpPr txBox="1"/>
            <p:nvPr/>
          </p:nvSpPr>
          <p:spPr>
            <a:xfrm>
              <a:off x="1232604" y="1595937"/>
              <a:ext cx="1127232" cy="1107996"/>
            </a:xfrm>
            <a:prstGeom prst="rect">
              <a:avLst/>
            </a:prstGeom>
            <a:noFill/>
          </p:spPr>
          <p:txBody>
            <a:bodyPr wrap="none" rtlCol="0">
              <a:spAutoFit/>
            </a:bodyPr>
            <a:lstStyle/>
            <a:p>
              <a:pPr algn="l"/>
              <a:r>
                <a:rPr kumimoji="1" lang="en-US" altLang="zh-CN"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rPr>
                <a:t>04</a:t>
              </a:r>
              <a:endParaRPr kumimoji="1" lang="zh-CN" altLang="en-US"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endParaRPr>
            </a:p>
          </p:txBody>
        </p:sp>
        <p:sp>
          <p:nvSpPr>
            <p:cNvPr id="35" name="文本框 34">
              <a:extLst>
                <a:ext uri="{FF2B5EF4-FFF2-40B4-BE49-F238E27FC236}">
                  <a16:creationId xmlns:a16="http://schemas.microsoft.com/office/drawing/2014/main" id="{11A7F4F8-AC6E-6E41-93FA-6153C78FBBF0}"/>
                </a:ext>
              </a:extLst>
            </p:cNvPr>
            <p:cNvSpPr txBox="1"/>
            <p:nvPr/>
          </p:nvSpPr>
          <p:spPr>
            <a:xfrm>
              <a:off x="1396569" y="2209855"/>
              <a:ext cx="2262158" cy="461665"/>
            </a:xfrm>
            <a:prstGeom prst="rect">
              <a:avLst/>
            </a:prstGeom>
            <a:noFill/>
          </p:spPr>
          <p:txBody>
            <a:bodyPr wrap="square" rtlCol="0">
              <a:spAutoFit/>
            </a:bodyPr>
            <a:lstStyle/>
            <a:p>
              <a:pPr algn="l"/>
              <a:r>
                <a:rPr kumimoji="1" lang="zh-CN" altLang="en-US" sz="2400" b="1"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总结</a:t>
              </a:r>
            </a:p>
          </p:txBody>
        </p:sp>
      </p:grpSp>
      <p:sp>
        <p:nvSpPr>
          <p:cNvPr id="2" name="文本框 1">
            <a:extLst>
              <a:ext uri="{FF2B5EF4-FFF2-40B4-BE49-F238E27FC236}">
                <a16:creationId xmlns:a16="http://schemas.microsoft.com/office/drawing/2014/main" id="{B5113C56-72E7-D88F-AFDE-E1D8838936F0}"/>
              </a:ext>
            </a:extLst>
          </p:cNvPr>
          <p:cNvSpPr txBox="1"/>
          <p:nvPr/>
        </p:nvSpPr>
        <p:spPr>
          <a:xfrm>
            <a:off x="4554662" y="3285476"/>
            <a:ext cx="1807591" cy="307777"/>
          </a:xfrm>
          <a:prstGeom prst="rect">
            <a:avLst/>
          </a:prstGeom>
          <a:noFill/>
        </p:spPr>
        <p:txBody>
          <a:bodyPr wrap="square" rtlCol="0">
            <a:spAutoFit/>
          </a:bodyPr>
          <a:lstStyle/>
          <a:p>
            <a:pPr algn="l"/>
            <a:r>
              <a:rPr kumimoji="1" lang="zh-CN" altLang="en-US" sz="1400" spc="300" dirty="0">
                <a:latin typeface="Arial" panose="020B0604020202020204" pitchFamily="34" charset="0"/>
                <a:ea typeface="Microsoft YaHei Light" panose="020B0503020204020204" pitchFamily="34" charset="-122"/>
                <a:cs typeface="Arial" panose="020B0604020202020204" pitchFamily="34" charset="0"/>
              </a:rPr>
              <a:t>增长智慧才干</a:t>
            </a:r>
          </a:p>
        </p:txBody>
      </p:sp>
    </p:spTree>
    <p:extLst>
      <p:ext uri="{BB962C8B-B14F-4D97-AF65-F5344CB8AC3E}">
        <p14:creationId xmlns:p14="http://schemas.microsoft.com/office/powerpoint/2010/main" val="3705783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A675363A-0911-7349-A790-22877BA5C207}"/>
              </a:ext>
            </a:extLst>
          </p:cNvPr>
          <p:cNvSpPr/>
          <p:nvPr/>
        </p:nvSpPr>
        <p:spPr>
          <a:xfrm>
            <a:off x="346287" y="375495"/>
            <a:ext cx="11462658" cy="6077693"/>
          </a:xfrm>
          <a:prstGeom prst="rect">
            <a:avLst/>
          </a:prstGeom>
          <a:gradFill>
            <a:gsLst>
              <a:gs pos="0">
                <a:schemeClr val="bg1">
                  <a:alpha val="7000"/>
                </a:schemeClr>
              </a:gs>
              <a:gs pos="38000">
                <a:schemeClr val="bg1">
                  <a:alpha val="0"/>
                </a:schemeClr>
              </a:gs>
              <a:gs pos="62000">
                <a:schemeClr val="bg1">
                  <a:alpha val="0"/>
                </a:schemeClr>
              </a:gs>
              <a:gs pos="100000">
                <a:schemeClr val="bg1">
                  <a:alpha val="7000"/>
                </a:schemeClr>
              </a:gs>
            </a:gsLst>
            <a:lin ang="0" scaled="0"/>
          </a:gradFill>
          <a:ln w="19050">
            <a:gradFill>
              <a:gsLst>
                <a:gs pos="0">
                  <a:schemeClr val="bg1"/>
                </a:gs>
                <a:gs pos="38000">
                  <a:schemeClr val="bg1">
                    <a:alpha val="0"/>
                  </a:schemeClr>
                </a:gs>
                <a:gs pos="62000">
                  <a:schemeClr val="bg1">
                    <a:alpha val="0"/>
                  </a:schemeClr>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pic>
        <p:nvPicPr>
          <p:cNvPr id="9" name="图片 8" descr="图片包含 游戏机, 画, 钟表&#10;&#10;描述已自动生成">
            <a:extLst>
              <a:ext uri="{FF2B5EF4-FFF2-40B4-BE49-F238E27FC236}">
                <a16:creationId xmlns:a16="http://schemas.microsoft.com/office/drawing/2014/main" id="{A1AD7DCB-39D2-A84B-9C99-0071993CE64C}"/>
              </a:ext>
            </a:extLst>
          </p:cNvPr>
          <p:cNvPicPr>
            <a:picLocks noChangeAspect="1"/>
          </p:cNvPicPr>
          <p:nvPr/>
        </p:nvPicPr>
        <p:blipFill>
          <a:blip r:embed="rId4">
            <a:alphaModFix/>
          </a:blip>
          <a:stretch>
            <a:fillRect/>
          </a:stretch>
        </p:blipFill>
        <p:spPr>
          <a:xfrm>
            <a:off x="4586145" y="122295"/>
            <a:ext cx="3019710" cy="616930"/>
          </a:xfrm>
          <a:prstGeom prst="rect">
            <a:avLst/>
          </a:prstGeom>
        </p:spPr>
      </p:pic>
      <p:pic>
        <p:nvPicPr>
          <p:cNvPr id="8" name="图片 7">
            <a:extLst>
              <a:ext uri="{FF2B5EF4-FFF2-40B4-BE49-F238E27FC236}">
                <a16:creationId xmlns:a16="http://schemas.microsoft.com/office/drawing/2014/main" id="{8394D919-8A2D-A84C-BAF8-4EC45AF87A4C}"/>
              </a:ext>
            </a:extLst>
          </p:cNvPr>
          <p:cNvPicPr>
            <a:picLocks noChangeAspect="1"/>
          </p:cNvPicPr>
          <p:nvPr/>
        </p:nvPicPr>
        <p:blipFill>
          <a:blip r:embed="rId5" cstate="screen">
            <a:alphaModFix amt="70000"/>
            <a:extLst>
              <a:ext uri="{28A0092B-C50C-407E-A947-70E740481C1C}">
                <a14:useLocalDpi xmlns:a14="http://schemas.microsoft.com/office/drawing/2010/main"/>
              </a:ext>
            </a:extLst>
          </a:blip>
          <a:stretch>
            <a:fillRect/>
          </a:stretch>
        </p:blipFill>
        <p:spPr>
          <a:xfrm>
            <a:off x="5052435" y="6220399"/>
            <a:ext cx="2050361" cy="406902"/>
          </a:xfrm>
          <a:prstGeom prst="rect">
            <a:avLst/>
          </a:prstGeom>
        </p:spPr>
      </p:pic>
      <p:pic>
        <p:nvPicPr>
          <p:cNvPr id="10" name="图片 9" descr="图片包含 游戏机, 画&#10;&#10;描述已自动生成">
            <a:extLst>
              <a:ext uri="{FF2B5EF4-FFF2-40B4-BE49-F238E27FC236}">
                <a16:creationId xmlns:a16="http://schemas.microsoft.com/office/drawing/2014/main" id="{BC032A8A-9A5B-E04A-8688-CFB6EABBDEED}"/>
              </a:ext>
            </a:extLst>
          </p:cNvPr>
          <p:cNvPicPr>
            <a:picLocks noChangeAspect="1"/>
          </p:cNvPicPr>
          <p:nvPr/>
        </p:nvPicPr>
        <p:blipFill>
          <a:blip r:embed="rId6">
            <a:alphaModFix amt="50000"/>
          </a:blip>
          <a:stretch>
            <a:fillRect/>
          </a:stretch>
        </p:blipFill>
        <p:spPr>
          <a:xfrm>
            <a:off x="1133960" y="690867"/>
            <a:ext cx="9887309" cy="3229854"/>
          </a:xfrm>
          <a:prstGeom prst="rect">
            <a:avLst/>
          </a:prstGeom>
        </p:spPr>
      </p:pic>
      <p:cxnSp>
        <p:nvCxnSpPr>
          <p:cNvPr id="6" name="直线连接符 5">
            <a:extLst>
              <a:ext uri="{FF2B5EF4-FFF2-40B4-BE49-F238E27FC236}">
                <a16:creationId xmlns:a16="http://schemas.microsoft.com/office/drawing/2014/main" id="{62D31072-9148-A448-94A2-250D1731788C}"/>
              </a:ext>
            </a:extLst>
          </p:cNvPr>
          <p:cNvCxnSpPr/>
          <p:nvPr/>
        </p:nvCxnSpPr>
        <p:spPr>
          <a:xfrm>
            <a:off x="2854036" y="3541855"/>
            <a:ext cx="6483928" cy="0"/>
          </a:xfrm>
          <a:prstGeom prst="line">
            <a:avLst/>
          </a:prstGeom>
          <a:ln w="19050">
            <a:gradFill>
              <a:gsLst>
                <a:gs pos="50000">
                  <a:schemeClr val="bg1"/>
                </a:gs>
                <a:gs pos="0">
                  <a:schemeClr val="bg1">
                    <a:lumMod val="100000"/>
                    <a:alpha val="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986F66E5-18C0-C64B-8634-4CB8BDF5BE78}"/>
              </a:ext>
            </a:extLst>
          </p:cNvPr>
          <p:cNvSpPr/>
          <p:nvPr/>
        </p:nvSpPr>
        <p:spPr>
          <a:xfrm>
            <a:off x="3341639" y="3789868"/>
            <a:ext cx="5589865" cy="338554"/>
          </a:xfrm>
          <a:prstGeom prst="rect">
            <a:avLst/>
          </a:prstGeom>
        </p:spPr>
        <p:txBody>
          <a:bodyPr wrap="none">
            <a:spAutoFit/>
          </a:bodyPr>
          <a:lstStyle/>
          <a:p>
            <a:pPr algn="ctr"/>
            <a:r>
              <a:rPr lang="en-US" altLang="zh-CN"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rPr>
              <a:t>QUESTIONS</a:t>
            </a:r>
            <a:r>
              <a:rPr lang="zh-CN" altLang="en-US"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rPr>
              <a:t> </a:t>
            </a:r>
            <a:r>
              <a:rPr lang="en-US" altLang="zh-CN"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rPr>
              <a:t>&amp;</a:t>
            </a:r>
            <a:r>
              <a:rPr lang="zh-CN" altLang="en-US"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rPr>
              <a:t> </a:t>
            </a:r>
            <a:r>
              <a:rPr lang="en-US" altLang="zh-CN"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rPr>
              <a:t>ANSWERS</a:t>
            </a:r>
            <a:endParaRPr lang="zh-CN" altLang="en-US"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endParaRPr>
          </a:p>
        </p:txBody>
      </p:sp>
      <p:sp>
        <p:nvSpPr>
          <p:cNvPr id="17" name="文本框 16">
            <a:extLst>
              <a:ext uri="{FF2B5EF4-FFF2-40B4-BE49-F238E27FC236}">
                <a16:creationId xmlns:a16="http://schemas.microsoft.com/office/drawing/2014/main" id="{3AF98CBD-D89A-2E47-8A78-304CDD28127D}"/>
              </a:ext>
            </a:extLst>
          </p:cNvPr>
          <p:cNvSpPr txBox="1"/>
          <p:nvPr/>
        </p:nvSpPr>
        <p:spPr>
          <a:xfrm>
            <a:off x="3389667" y="2433859"/>
            <a:ext cx="5493812" cy="1107996"/>
          </a:xfrm>
          <a:prstGeom prst="rect">
            <a:avLst/>
          </a:prstGeom>
          <a:noFill/>
          <a:effectLst>
            <a:outerShdw blurRad="50800" dist="38100" dir="5400000" algn="t" rotWithShape="0">
              <a:prstClr val="black">
                <a:alpha val="40000"/>
              </a:prstClr>
            </a:outerShdw>
          </a:effectLst>
        </p:spPr>
        <p:txBody>
          <a:bodyPr wrap="none" rtlCol="0">
            <a:spAutoFit/>
          </a:bodyPr>
          <a:lstStyle/>
          <a:p>
            <a:pPr algn="ctr"/>
            <a:r>
              <a:rPr kumimoji="1" lang="zh-CN" altLang="en-US" sz="6600" b="1" spc="300" dirty="0">
                <a:ln w="9525">
                  <a:noFill/>
                </a:ln>
                <a:gradFill>
                  <a:gsLst>
                    <a:gs pos="0">
                      <a:schemeClr val="bg1"/>
                    </a:gs>
                    <a:gs pos="100000">
                      <a:schemeClr val="bg1">
                        <a:lumMod val="65000"/>
                      </a:schemeClr>
                    </a:gs>
                  </a:gsLst>
                  <a:lin ang="5400000" scaled="1"/>
                </a:gradFill>
                <a:latin typeface="Arial" panose="020B0604020202020204" pitchFamily="34" charset="0"/>
                <a:ea typeface="Microsoft YaHei" panose="020B0503020204020204" pitchFamily="34" charset="-122"/>
                <a:cs typeface="Arial" panose="020B0604020202020204" pitchFamily="34" charset="0"/>
              </a:rPr>
              <a:t>感谢大家观看</a:t>
            </a:r>
          </a:p>
        </p:txBody>
      </p:sp>
      <p:grpSp>
        <p:nvGrpSpPr>
          <p:cNvPr id="12" name="组合 11">
            <a:extLst>
              <a:ext uri="{FF2B5EF4-FFF2-40B4-BE49-F238E27FC236}">
                <a16:creationId xmlns:a16="http://schemas.microsoft.com/office/drawing/2014/main" id="{FCBF999E-A411-33EC-6ED4-99DC15A3E9FC}"/>
              </a:ext>
            </a:extLst>
          </p:cNvPr>
          <p:cNvGrpSpPr/>
          <p:nvPr/>
        </p:nvGrpSpPr>
        <p:grpSpPr>
          <a:xfrm>
            <a:off x="4293636" y="4724938"/>
            <a:ext cx="3836072" cy="1152167"/>
            <a:chOff x="4268519" y="4804847"/>
            <a:chExt cx="3836072" cy="1152167"/>
          </a:xfrm>
        </p:grpSpPr>
        <p:sp>
          <p:nvSpPr>
            <p:cNvPr id="2" name="文本框 1">
              <a:extLst>
                <a:ext uri="{FF2B5EF4-FFF2-40B4-BE49-F238E27FC236}">
                  <a16:creationId xmlns:a16="http://schemas.microsoft.com/office/drawing/2014/main" id="{D795D38E-9A4E-3516-32C6-FDC35E3F80A6}"/>
                </a:ext>
              </a:extLst>
            </p:cNvPr>
            <p:cNvSpPr txBox="1"/>
            <p:nvPr/>
          </p:nvSpPr>
          <p:spPr>
            <a:xfrm>
              <a:off x="5245881" y="5680015"/>
              <a:ext cx="1749197" cy="276999"/>
            </a:xfrm>
            <a:prstGeom prst="rect">
              <a:avLst/>
            </a:prstGeom>
            <a:noFill/>
          </p:spPr>
          <p:txBody>
            <a:bodyPr wrap="none" rtlCol="0">
              <a:spAutoFit/>
            </a:bodyPr>
            <a:lstStyle/>
            <a:p>
              <a:pPr algn="ctr"/>
              <a:r>
                <a:rPr kumimoji="1" lang="en-US" altLang="zh-CN" sz="1200" spc="300" dirty="0">
                  <a:solidFill>
                    <a:schemeClr val="bg1"/>
                  </a:solidFill>
                  <a:latin typeface="等线 Light" panose="02010600030101010101" pitchFamily="2" charset="-122"/>
                  <a:ea typeface="等线 Light" panose="02010600030101010101" pitchFamily="2" charset="-122"/>
                  <a:cs typeface="Arial" panose="020B0604020202020204" pitchFamily="34" charset="0"/>
                </a:rPr>
                <a:t>2023</a:t>
              </a:r>
              <a:r>
                <a:rPr kumimoji="1" lang="zh-CN" altLang="en-US" sz="1200" spc="300" dirty="0">
                  <a:solidFill>
                    <a:schemeClr val="bg1"/>
                  </a:solidFill>
                  <a:latin typeface="等线 Light" panose="02010600030101010101" pitchFamily="2" charset="-122"/>
                  <a:ea typeface="等线 Light" panose="02010600030101010101" pitchFamily="2" charset="-122"/>
                  <a:cs typeface="Arial" panose="020B0604020202020204" pitchFamily="34" charset="0"/>
                </a:rPr>
                <a:t>年</a:t>
              </a:r>
              <a:r>
                <a:rPr kumimoji="1" lang="en-US" altLang="zh-CN" sz="1200" spc="300" dirty="0">
                  <a:solidFill>
                    <a:schemeClr val="bg1"/>
                  </a:solidFill>
                  <a:latin typeface="等线 Light" panose="02010600030101010101" pitchFamily="2" charset="-122"/>
                  <a:ea typeface="等线 Light" panose="02010600030101010101" pitchFamily="2" charset="-122"/>
                  <a:cs typeface="Arial" panose="020B0604020202020204" pitchFamily="34" charset="0"/>
                </a:rPr>
                <a:t>10</a:t>
              </a:r>
              <a:r>
                <a:rPr kumimoji="1" lang="zh-CN" altLang="en-US" sz="1200" spc="300" dirty="0">
                  <a:solidFill>
                    <a:schemeClr val="bg1"/>
                  </a:solidFill>
                  <a:latin typeface="等线 Light" panose="02010600030101010101" pitchFamily="2" charset="-122"/>
                  <a:ea typeface="等线 Light" panose="02010600030101010101" pitchFamily="2" charset="-122"/>
                  <a:cs typeface="Arial" panose="020B0604020202020204" pitchFamily="34" charset="0"/>
                </a:rPr>
                <a:t>月</a:t>
              </a:r>
              <a:r>
                <a:rPr kumimoji="1" lang="en-US" altLang="zh-CN" sz="1200" spc="300" dirty="0">
                  <a:solidFill>
                    <a:schemeClr val="bg1"/>
                  </a:solidFill>
                  <a:latin typeface="等线 Light" panose="02010600030101010101" pitchFamily="2" charset="-122"/>
                  <a:ea typeface="等线 Light" panose="02010600030101010101" pitchFamily="2" charset="-122"/>
                  <a:cs typeface="Arial" panose="020B0604020202020204" pitchFamily="34" charset="0"/>
                </a:rPr>
                <a:t>23</a:t>
              </a:r>
              <a:r>
                <a:rPr kumimoji="1" lang="zh-CN" altLang="en-US" sz="1200" spc="300" dirty="0">
                  <a:solidFill>
                    <a:schemeClr val="bg1"/>
                  </a:solidFill>
                  <a:latin typeface="等线 Light" panose="02010600030101010101" pitchFamily="2" charset="-122"/>
                  <a:ea typeface="等线 Light" panose="02010600030101010101" pitchFamily="2" charset="-122"/>
                  <a:cs typeface="Arial" panose="020B0604020202020204" pitchFamily="34" charset="0"/>
                </a:rPr>
                <a:t>日</a:t>
              </a:r>
            </a:p>
          </p:txBody>
        </p:sp>
        <p:sp>
          <p:nvSpPr>
            <p:cNvPr id="3" name="文本框 2">
              <a:extLst>
                <a:ext uri="{FF2B5EF4-FFF2-40B4-BE49-F238E27FC236}">
                  <a16:creationId xmlns:a16="http://schemas.microsoft.com/office/drawing/2014/main" id="{EF9613AF-D03B-A980-DD22-879AD9B88BD4}"/>
                </a:ext>
              </a:extLst>
            </p:cNvPr>
            <p:cNvSpPr txBox="1"/>
            <p:nvPr/>
          </p:nvSpPr>
          <p:spPr>
            <a:xfrm>
              <a:off x="4409581" y="4804847"/>
              <a:ext cx="825867" cy="338554"/>
            </a:xfrm>
            <a:prstGeom prst="rect">
              <a:avLst/>
            </a:prstGeom>
            <a:noFill/>
          </p:spPr>
          <p:txBody>
            <a:bodyPr wrap="none" rtlCol="0">
              <a:spAutoFit/>
            </a:bodyPr>
            <a:lstStyle/>
            <a:p>
              <a:pPr algn="ctr"/>
              <a:r>
                <a:rPr kumimoji="1" lang="zh-CN" altLang="en-US" sz="1600" spc="900" dirty="0">
                  <a:solidFill>
                    <a:schemeClr val="bg1"/>
                  </a:solidFill>
                  <a:latin typeface="等线 Light" panose="02010600030101010101" pitchFamily="2" charset="-122"/>
                  <a:ea typeface="等线 Light" panose="02010600030101010101" pitchFamily="2" charset="-122"/>
                  <a:cs typeface="Arial" panose="020B0604020202020204" pitchFamily="34" charset="0"/>
                </a:rPr>
                <a:t>汇报</a:t>
              </a:r>
            </a:p>
          </p:txBody>
        </p:sp>
        <p:sp>
          <p:nvSpPr>
            <p:cNvPr id="4" name="文本框 3">
              <a:extLst>
                <a:ext uri="{FF2B5EF4-FFF2-40B4-BE49-F238E27FC236}">
                  <a16:creationId xmlns:a16="http://schemas.microsoft.com/office/drawing/2014/main" id="{89FA2EAC-4479-217C-4621-BB4DCA5EBFE7}"/>
                </a:ext>
              </a:extLst>
            </p:cNvPr>
            <p:cNvSpPr txBox="1"/>
            <p:nvPr/>
          </p:nvSpPr>
          <p:spPr>
            <a:xfrm>
              <a:off x="4268519" y="5143401"/>
              <a:ext cx="992579" cy="369332"/>
            </a:xfrm>
            <a:prstGeom prst="rect">
              <a:avLst/>
            </a:prstGeom>
            <a:noFill/>
          </p:spPr>
          <p:txBody>
            <a:bodyPr wrap="none" rtlCol="0">
              <a:spAutoFit/>
            </a:bodyPr>
            <a:lstStyle/>
            <a:p>
              <a:pPr algn="ctr"/>
              <a:r>
                <a:rPr kumimoji="1" lang="zh-CN" altLang="en-US" spc="300" dirty="0">
                  <a:solidFill>
                    <a:schemeClr val="bg1"/>
                  </a:solidFill>
                  <a:latin typeface="等线 Light" panose="02010600030101010101" pitchFamily="2" charset="-122"/>
                  <a:ea typeface="等线 Light" panose="02010600030101010101" pitchFamily="2" charset="-122"/>
                  <a:cs typeface="Arial" panose="020B0604020202020204" pitchFamily="34" charset="0"/>
                </a:rPr>
                <a:t>平子健</a:t>
              </a:r>
            </a:p>
          </p:txBody>
        </p:sp>
        <p:sp>
          <p:nvSpPr>
            <p:cNvPr id="7" name="文本框 6">
              <a:extLst>
                <a:ext uri="{FF2B5EF4-FFF2-40B4-BE49-F238E27FC236}">
                  <a16:creationId xmlns:a16="http://schemas.microsoft.com/office/drawing/2014/main" id="{0EB06FF3-F3BF-ADE2-BBDB-8D414078854C}"/>
                </a:ext>
              </a:extLst>
            </p:cNvPr>
            <p:cNvSpPr txBox="1"/>
            <p:nvPr/>
          </p:nvSpPr>
          <p:spPr>
            <a:xfrm>
              <a:off x="6425917" y="4804847"/>
              <a:ext cx="825867" cy="338554"/>
            </a:xfrm>
            <a:prstGeom prst="rect">
              <a:avLst/>
            </a:prstGeom>
            <a:noFill/>
          </p:spPr>
          <p:txBody>
            <a:bodyPr wrap="none" rtlCol="0">
              <a:spAutoFit/>
            </a:bodyPr>
            <a:lstStyle/>
            <a:p>
              <a:pPr algn="ctr"/>
              <a:r>
                <a:rPr kumimoji="1" lang="zh-CN" altLang="en-US" sz="1600" spc="900" dirty="0">
                  <a:solidFill>
                    <a:schemeClr val="bg1"/>
                  </a:solidFill>
                  <a:latin typeface="等线 Light" panose="02010600030101010101" pitchFamily="2" charset="-122"/>
                  <a:ea typeface="等线 Light" panose="02010600030101010101" pitchFamily="2" charset="-122"/>
                  <a:cs typeface="Arial" panose="020B0604020202020204" pitchFamily="34" charset="0"/>
                </a:rPr>
                <a:t>制作</a:t>
              </a:r>
            </a:p>
          </p:txBody>
        </p:sp>
        <p:sp>
          <p:nvSpPr>
            <p:cNvPr id="11" name="文本框 10">
              <a:extLst>
                <a:ext uri="{FF2B5EF4-FFF2-40B4-BE49-F238E27FC236}">
                  <a16:creationId xmlns:a16="http://schemas.microsoft.com/office/drawing/2014/main" id="{6DA2A912-2C07-26DF-7F4F-DBEC2ECD6E5F}"/>
                </a:ext>
              </a:extLst>
            </p:cNvPr>
            <p:cNvSpPr txBox="1"/>
            <p:nvPr/>
          </p:nvSpPr>
          <p:spPr>
            <a:xfrm>
              <a:off x="5457713" y="5143401"/>
              <a:ext cx="2646878" cy="369332"/>
            </a:xfrm>
            <a:prstGeom prst="rect">
              <a:avLst/>
            </a:prstGeom>
            <a:noFill/>
          </p:spPr>
          <p:txBody>
            <a:bodyPr wrap="none" rtlCol="0">
              <a:spAutoFit/>
            </a:bodyPr>
            <a:lstStyle/>
            <a:p>
              <a:pPr algn="ctr"/>
              <a:r>
                <a:rPr kumimoji="1" lang="zh-CN" altLang="en-US" spc="300" dirty="0">
                  <a:solidFill>
                    <a:schemeClr val="bg1"/>
                  </a:solidFill>
                  <a:latin typeface="等线 Light" panose="02010600030101010101" pitchFamily="2" charset="-122"/>
                  <a:ea typeface="等线 Light" panose="02010600030101010101" pitchFamily="2" charset="-122"/>
                  <a:cs typeface="Arial" panose="020B0604020202020204" pitchFamily="34" charset="0"/>
                </a:rPr>
                <a:t>于雷 陈睿智 宋艺涵 </a:t>
              </a:r>
            </a:p>
          </p:txBody>
        </p:sp>
      </p:grpSp>
    </p:spTree>
    <p:extLst>
      <p:ext uri="{BB962C8B-B14F-4D97-AF65-F5344CB8AC3E}">
        <p14:creationId xmlns:p14="http://schemas.microsoft.com/office/powerpoint/2010/main" val="2570093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4D7DAC9-7C1A-9746-9669-031D3ABF7E49}"/>
              </a:ext>
            </a:extLst>
          </p:cNvPr>
          <p:cNvPicPr>
            <a:picLocks noChangeAspect="1"/>
          </p:cNvPicPr>
          <p:nvPr/>
        </p:nvPicPr>
        <p:blipFill rotWithShape="1">
          <a:blip r:embed="rId3">
            <a:alphaModFix amt="3000"/>
          </a:blip>
          <a:srcRect l="31594" r="24278" b="51573"/>
          <a:stretch/>
        </p:blipFill>
        <p:spPr>
          <a:xfrm>
            <a:off x="0" y="830209"/>
            <a:ext cx="6230698" cy="6027791"/>
          </a:xfrm>
          <a:prstGeom prst="rect">
            <a:avLst/>
          </a:prstGeom>
        </p:spPr>
      </p:pic>
      <p:grpSp>
        <p:nvGrpSpPr>
          <p:cNvPr id="2" name="组合 1">
            <a:extLst>
              <a:ext uri="{FF2B5EF4-FFF2-40B4-BE49-F238E27FC236}">
                <a16:creationId xmlns:a16="http://schemas.microsoft.com/office/drawing/2014/main" id="{B6825660-A491-8E4E-9EEE-33F277319B7E}"/>
              </a:ext>
            </a:extLst>
          </p:cNvPr>
          <p:cNvGrpSpPr/>
          <p:nvPr/>
        </p:nvGrpSpPr>
        <p:grpSpPr>
          <a:xfrm>
            <a:off x="569328" y="0"/>
            <a:ext cx="11622672" cy="6858000"/>
            <a:chOff x="569328" y="0"/>
            <a:chExt cx="11622672" cy="6858000"/>
          </a:xfrm>
        </p:grpSpPr>
        <p:sp>
          <p:nvSpPr>
            <p:cNvPr id="15" name="圆角矩形 14">
              <a:extLst>
                <a:ext uri="{FF2B5EF4-FFF2-40B4-BE49-F238E27FC236}">
                  <a16:creationId xmlns:a16="http://schemas.microsoft.com/office/drawing/2014/main" id="{7C442F01-4386-7A4E-927D-AA037FFABC10}"/>
                </a:ext>
              </a:extLst>
            </p:cNvPr>
            <p:cNvSpPr/>
            <p:nvPr/>
          </p:nvSpPr>
          <p:spPr>
            <a:xfrm>
              <a:off x="569328" y="399595"/>
              <a:ext cx="270460" cy="10840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pic>
          <p:nvPicPr>
            <p:cNvPr id="16" name="图片 15">
              <a:extLst>
                <a:ext uri="{FF2B5EF4-FFF2-40B4-BE49-F238E27FC236}">
                  <a16:creationId xmlns:a16="http://schemas.microsoft.com/office/drawing/2014/main" id="{BE335D21-03B3-B447-947B-CF04A6F75807}"/>
                </a:ext>
              </a:extLst>
            </p:cNvPr>
            <p:cNvPicPr>
              <a:picLocks noChangeAspect="1"/>
            </p:cNvPicPr>
            <p:nvPr/>
          </p:nvPicPr>
          <p:blipFill>
            <a:blip r:embed="rId4"/>
            <a:stretch>
              <a:fillRect/>
            </a:stretch>
          </p:blipFill>
          <p:spPr>
            <a:xfrm>
              <a:off x="7658100" y="0"/>
              <a:ext cx="4533900" cy="6858000"/>
            </a:xfrm>
            <a:prstGeom prst="rect">
              <a:avLst/>
            </a:prstGeom>
          </p:spPr>
        </p:pic>
        <p:grpSp>
          <p:nvGrpSpPr>
            <p:cNvPr id="32" name="组合 31">
              <a:extLst>
                <a:ext uri="{FF2B5EF4-FFF2-40B4-BE49-F238E27FC236}">
                  <a16:creationId xmlns:a16="http://schemas.microsoft.com/office/drawing/2014/main" id="{2E67E278-3BB9-8841-9961-71CDBA865AA0}"/>
                </a:ext>
              </a:extLst>
            </p:cNvPr>
            <p:cNvGrpSpPr/>
            <p:nvPr/>
          </p:nvGrpSpPr>
          <p:grpSpPr>
            <a:xfrm>
              <a:off x="6840499" y="0"/>
              <a:ext cx="1709136" cy="6858000"/>
              <a:chOff x="6840499" y="0"/>
              <a:chExt cx="1709136" cy="6858000"/>
            </a:xfrm>
          </p:grpSpPr>
          <p:sp>
            <p:nvSpPr>
              <p:cNvPr id="28" name="平行四边形 27">
                <a:extLst>
                  <a:ext uri="{FF2B5EF4-FFF2-40B4-BE49-F238E27FC236}">
                    <a16:creationId xmlns:a16="http://schemas.microsoft.com/office/drawing/2014/main" id="{44C7FCF7-082E-EC48-BE80-8991C787EBAC}"/>
                  </a:ext>
                </a:extLst>
              </p:cNvPr>
              <p:cNvSpPr/>
              <p:nvPr/>
            </p:nvSpPr>
            <p:spPr>
              <a:xfrm>
                <a:off x="7045271" y="0"/>
                <a:ext cx="1318220" cy="6858000"/>
              </a:xfrm>
              <a:prstGeom prst="parallelogram">
                <a:avLst>
                  <a:gd name="adj" fmla="val 4326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0" name="平行四边形 29">
                <a:extLst>
                  <a:ext uri="{FF2B5EF4-FFF2-40B4-BE49-F238E27FC236}">
                    <a16:creationId xmlns:a16="http://schemas.microsoft.com/office/drawing/2014/main" id="{D84070CB-54E2-844B-B858-5449B55F06BB}"/>
                  </a:ext>
                </a:extLst>
              </p:cNvPr>
              <p:cNvSpPr/>
              <p:nvPr/>
            </p:nvSpPr>
            <p:spPr>
              <a:xfrm>
                <a:off x="6840499" y="0"/>
                <a:ext cx="1318220" cy="6858000"/>
              </a:xfrm>
              <a:prstGeom prst="parallelogram">
                <a:avLst>
                  <a:gd name="adj" fmla="val 43266"/>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1" name="平行四边形 30">
                <a:extLst>
                  <a:ext uri="{FF2B5EF4-FFF2-40B4-BE49-F238E27FC236}">
                    <a16:creationId xmlns:a16="http://schemas.microsoft.com/office/drawing/2014/main" id="{D1347707-DDF0-4645-A9AA-2BD9EB52E7B7}"/>
                  </a:ext>
                </a:extLst>
              </p:cNvPr>
              <p:cNvSpPr/>
              <p:nvPr/>
            </p:nvSpPr>
            <p:spPr>
              <a:xfrm>
                <a:off x="7231415" y="0"/>
                <a:ext cx="1318220" cy="6858000"/>
              </a:xfrm>
              <a:prstGeom prst="parallelogram">
                <a:avLst>
                  <a:gd name="adj" fmla="val 43266"/>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grpSp>
        <p:nvGrpSpPr>
          <p:cNvPr id="21" name="组合 20">
            <a:extLst>
              <a:ext uri="{FF2B5EF4-FFF2-40B4-BE49-F238E27FC236}">
                <a16:creationId xmlns:a16="http://schemas.microsoft.com/office/drawing/2014/main" id="{AD5D3A99-1F57-6B43-9C49-E6EE6505DB86}"/>
              </a:ext>
            </a:extLst>
          </p:cNvPr>
          <p:cNvGrpSpPr/>
          <p:nvPr/>
        </p:nvGrpSpPr>
        <p:grpSpPr>
          <a:xfrm>
            <a:off x="1245705" y="2399251"/>
            <a:ext cx="4880490" cy="1969770"/>
            <a:chOff x="1654599" y="2374005"/>
            <a:chExt cx="4880490" cy="1969770"/>
          </a:xfrm>
        </p:grpSpPr>
        <p:sp>
          <p:nvSpPr>
            <p:cNvPr id="22" name="文本框 21">
              <a:extLst>
                <a:ext uri="{FF2B5EF4-FFF2-40B4-BE49-F238E27FC236}">
                  <a16:creationId xmlns:a16="http://schemas.microsoft.com/office/drawing/2014/main" id="{30DFB76A-7DF7-FC47-9D0B-99283B3125B1}"/>
                </a:ext>
              </a:extLst>
            </p:cNvPr>
            <p:cNvSpPr txBox="1"/>
            <p:nvPr/>
          </p:nvSpPr>
          <p:spPr>
            <a:xfrm>
              <a:off x="1654599" y="2374005"/>
              <a:ext cx="2072555" cy="584775"/>
            </a:xfrm>
            <a:prstGeom prst="rect">
              <a:avLst/>
            </a:prstGeom>
            <a:noFill/>
          </p:spPr>
          <p:txBody>
            <a:bodyPr wrap="none" rtlCol="0">
              <a:spAutoFit/>
            </a:bodyPr>
            <a:lstStyle/>
            <a:p>
              <a:pPr algn="l"/>
              <a:r>
                <a:rPr kumimoji="1" lang="en-US" altLang="zh-CN" sz="3200"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PART 01</a:t>
              </a:r>
              <a:endParaRPr kumimoji="1" lang="zh-CN" altLang="en-US" sz="3200"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sp>
          <p:nvSpPr>
            <p:cNvPr id="23" name="文本框 22">
              <a:extLst>
                <a:ext uri="{FF2B5EF4-FFF2-40B4-BE49-F238E27FC236}">
                  <a16:creationId xmlns:a16="http://schemas.microsoft.com/office/drawing/2014/main" id="{F8CB3320-B46F-2C42-95A8-D920FED24137}"/>
                </a:ext>
              </a:extLst>
            </p:cNvPr>
            <p:cNvSpPr txBox="1"/>
            <p:nvPr/>
          </p:nvSpPr>
          <p:spPr>
            <a:xfrm>
              <a:off x="1654599" y="2958780"/>
              <a:ext cx="2377574" cy="923330"/>
            </a:xfrm>
            <a:prstGeom prst="rect">
              <a:avLst/>
            </a:prstGeom>
            <a:noFill/>
          </p:spPr>
          <p:txBody>
            <a:bodyPr wrap="none" rtlCol="0">
              <a:spAutoFit/>
            </a:bodyPr>
            <a:lstStyle/>
            <a:p>
              <a:pPr algn="l"/>
              <a:r>
                <a:rPr kumimoji="1" lang="zh-CN" altLang="en-US" sz="5400" b="1" spc="300" dirty="0">
                  <a:gradFill>
                    <a:gsLst>
                      <a:gs pos="0">
                        <a:srgbClr val="C00000"/>
                      </a:gs>
                      <a:gs pos="100000">
                        <a:srgbClr val="F87768"/>
                      </a:gs>
                    </a:gsLst>
                    <a:lin ang="5400000" scaled="0"/>
                  </a:gradFill>
                  <a:latin typeface="Arial" panose="020B0604020202020204" pitchFamily="34" charset="0"/>
                  <a:ea typeface="Microsoft YaHei" panose="020B0503020204020204" pitchFamily="34" charset="-122"/>
                  <a:cs typeface="Arial" panose="020B0604020202020204" pitchFamily="34" charset="0"/>
                </a:rPr>
                <a:t>西电红</a:t>
              </a:r>
            </a:p>
          </p:txBody>
        </p:sp>
        <p:sp>
          <p:nvSpPr>
            <p:cNvPr id="24" name="文本框 23">
              <a:extLst>
                <a:ext uri="{FF2B5EF4-FFF2-40B4-BE49-F238E27FC236}">
                  <a16:creationId xmlns:a16="http://schemas.microsoft.com/office/drawing/2014/main" id="{C7A5035B-F791-A64C-9562-C7341A7C9346}"/>
                </a:ext>
              </a:extLst>
            </p:cNvPr>
            <p:cNvSpPr txBox="1"/>
            <p:nvPr/>
          </p:nvSpPr>
          <p:spPr>
            <a:xfrm>
              <a:off x="1693787" y="3882110"/>
              <a:ext cx="4841302" cy="461665"/>
            </a:xfrm>
            <a:prstGeom prst="rect">
              <a:avLst/>
            </a:prstGeom>
            <a:noFill/>
          </p:spPr>
          <p:txBody>
            <a:bodyPr wrap="square" rtlCol="0">
              <a:spAutoFit/>
            </a:bodyPr>
            <a:lstStyle/>
            <a:p>
              <a:pPr algn="l"/>
              <a:r>
                <a:rPr kumimoji="1" lang="zh-CN" altLang="en-US" sz="2400" spc="300" dirty="0">
                  <a:latin typeface="Arial" panose="020B0604020202020204" pitchFamily="34" charset="0"/>
                  <a:ea typeface="Microsoft YaHei Light" panose="020B0503020204020204" pitchFamily="34" charset="-122"/>
                  <a:cs typeface="Arial" panose="020B0604020202020204" pitchFamily="34" charset="0"/>
                </a:rPr>
                <a:t>扎根理想信念</a:t>
              </a:r>
              <a:endParaRPr kumimoji="1" lang="en-US" altLang="zh-CN" sz="2400" spc="300" dirty="0">
                <a:latin typeface="Arial" panose="020B0604020202020204" pitchFamily="34" charset="0"/>
                <a:ea typeface="Microsoft YaHei Light"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4195127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3377848"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西电红</a:t>
            </a:r>
            <a:r>
              <a:rPr kumimoji="1" lang="en-US" altLang="zh-CN"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a:t>
            </a:r>
            <a:r>
              <a:rPr kumimoji="1" lang="zh-CN" altLang="en-US" spc="300" dirty="0">
                <a:solidFill>
                  <a:schemeClr val="bg1"/>
                </a:solidFill>
                <a:latin typeface="Arial" panose="020B0604020202020204" pitchFamily="34" charset="0"/>
                <a:ea typeface="Microsoft YaHei Light" panose="020B0503020204020204" pitchFamily="34" charset="-122"/>
                <a:cs typeface="Arial" panose="020B0604020202020204" pitchFamily="34" charset="0"/>
              </a:rPr>
              <a:t>扎根理想信念</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13" name="矩形 12">
            <a:extLst>
              <a:ext uri="{FF2B5EF4-FFF2-40B4-BE49-F238E27FC236}">
                <a16:creationId xmlns:a16="http://schemas.microsoft.com/office/drawing/2014/main" id="{5F796594-9244-D142-B9A6-80F69C2EF2C2}"/>
              </a:ext>
            </a:extLst>
          </p:cNvPr>
          <p:cNvSpPr/>
          <p:nvPr/>
        </p:nvSpPr>
        <p:spPr>
          <a:xfrm>
            <a:off x="1101072" y="1953449"/>
            <a:ext cx="9989856" cy="4192430"/>
          </a:xfrm>
          <a:prstGeom prst="rect">
            <a:avLst/>
          </a:prstGeom>
        </p:spPr>
        <p:txBody>
          <a:bodyPr wrap="square">
            <a:spAutoFit/>
          </a:bodyPr>
          <a:lstStyle/>
          <a:p>
            <a:pPr algn="just" hangingPunct="0">
              <a:lnSpc>
                <a:spcPct val="150000"/>
              </a:lnSpc>
            </a:pPr>
            <a:r>
              <a:rPr lang="en-US" altLang="zh-CN" sz="2000" spc="300" dirty="0">
                <a:solidFill>
                  <a:srgbClr val="313131"/>
                </a:solidFill>
                <a:latin typeface="Arial" panose="020B0604020202020204" pitchFamily="34" charset="0"/>
                <a:ea typeface="Microsoft YaHei" panose="020B0503020204020204" pitchFamily="34" charset="-122"/>
                <a:cs typeface="Arial" panose="020B0604020202020204" pitchFamily="34" charset="0"/>
              </a:rPr>
              <a:t>     1949</a:t>
            </a:r>
            <a:r>
              <a:rPr lang="zh-CN" altLang="en-US" sz="2000" spc="300" dirty="0">
                <a:solidFill>
                  <a:srgbClr val="313131"/>
                </a:solidFill>
                <a:latin typeface="Arial" panose="020B0604020202020204" pitchFamily="34" charset="0"/>
                <a:ea typeface="Microsoft YaHei" panose="020B0503020204020204" pitchFamily="34" charset="-122"/>
                <a:cs typeface="Arial" panose="020B0604020202020204" pitchFamily="34" charset="0"/>
              </a:rPr>
              <a:t>年</a:t>
            </a:r>
            <a:r>
              <a:rPr lang="en-US" altLang="zh-CN" sz="2000" spc="300" dirty="0">
                <a:solidFill>
                  <a:srgbClr val="313131"/>
                </a:solidFill>
                <a:latin typeface="Arial" panose="020B0604020202020204" pitchFamily="34" charset="0"/>
                <a:ea typeface="Microsoft YaHei" panose="020B0503020204020204" pitchFamily="34" charset="-122"/>
                <a:cs typeface="Arial" panose="020B0604020202020204" pitchFamily="34" charset="0"/>
              </a:rPr>
              <a:t>3</a:t>
            </a:r>
            <a:r>
              <a:rPr lang="zh-CN" altLang="en-US" sz="2000" spc="300" dirty="0">
                <a:solidFill>
                  <a:srgbClr val="313131"/>
                </a:solidFill>
                <a:latin typeface="Arial" panose="020B0604020202020204" pitchFamily="34" charset="0"/>
                <a:ea typeface="Microsoft YaHei" panose="020B0503020204020204" pitchFamily="34" charset="-122"/>
                <a:cs typeface="Arial" panose="020B0604020202020204" pitchFamily="34" charset="0"/>
              </a:rPr>
              <a:t>月</a:t>
            </a:r>
            <a:r>
              <a:rPr lang="en-US" altLang="zh-CN" sz="2000" spc="300" dirty="0">
                <a:solidFill>
                  <a:srgbClr val="313131"/>
                </a:solidFill>
                <a:latin typeface="Arial" panose="020B0604020202020204" pitchFamily="34" charset="0"/>
                <a:ea typeface="Microsoft YaHei" panose="020B0503020204020204" pitchFamily="34" charset="-122"/>
                <a:cs typeface="Arial" panose="020B0604020202020204" pitchFamily="34" charset="0"/>
              </a:rPr>
              <a:t>31</a:t>
            </a:r>
            <a:r>
              <a:rPr lang="zh-CN" altLang="en-US" sz="2000" spc="300" dirty="0">
                <a:solidFill>
                  <a:srgbClr val="313131"/>
                </a:solidFill>
                <a:latin typeface="Arial" panose="020B0604020202020204" pitchFamily="34" charset="0"/>
                <a:ea typeface="Microsoft YaHei" panose="020B0503020204020204" pitchFamily="34" charset="-122"/>
                <a:cs typeface="Arial" panose="020B0604020202020204" pitchFamily="34" charset="0"/>
              </a:rPr>
              <a:t>日，在人民解放军百万雄师挥师南渡、全国迎来胜利解放前夕，中央军委根据毛泽东主席的提议，决定以学校（时名华北军区电讯工程专科学校）为基础，于张家口市建立人民军队第一所大型正规化军事工程技术院校，定名为中国人民革命军事委员会工程学校，简称军委工校。周恩来总理亲自指定第四野战军副参谋长曹祥仁任新建学校校长。当时，学校领导经军委办公厅，恳请毛泽东主席、朱德总司令、聂荣臻代总参谋长为新建学校题词。毛主席闻讯欣然提笔，书写下“</a:t>
            </a:r>
            <a:r>
              <a:rPr lang="zh-CN" altLang="en-US" sz="2000" b="1" spc="300" dirty="0">
                <a:solidFill>
                  <a:srgbClr val="313131"/>
                </a:solidFill>
                <a:latin typeface="Arial" panose="020B0604020202020204" pitchFamily="34" charset="0"/>
                <a:ea typeface="Microsoft YaHei" panose="020B0503020204020204" pitchFamily="34" charset="-122"/>
                <a:cs typeface="Arial" panose="020B0604020202020204" pitchFamily="34" charset="0"/>
              </a:rPr>
              <a:t>全心全意为人民服务</a:t>
            </a:r>
            <a:r>
              <a:rPr lang="zh-CN" altLang="en-US" sz="2000" spc="300" dirty="0">
                <a:solidFill>
                  <a:srgbClr val="313131"/>
                </a:solidFill>
                <a:latin typeface="Arial" panose="020B0604020202020204" pitchFamily="34" charset="0"/>
                <a:ea typeface="Microsoft YaHei" panose="020B0503020204020204" pitchFamily="34" charset="-122"/>
                <a:cs typeface="Arial" panose="020B0604020202020204" pitchFamily="34" charset="0"/>
              </a:rPr>
              <a:t>”。从此以后，这句话便成了学校的办学宗旨，成为西电人矢志不渝砥砺前行的初心使命，鼓舞着栉风沐雨的西电人笃行不怠、自强不息。</a:t>
            </a:r>
            <a:endParaRPr lang="zh-CN" altLang="en-US" sz="2000" spc="300" dirty="0">
              <a:latin typeface="Arial" panose="020B0604020202020204" pitchFamily="34" charset="0"/>
              <a:ea typeface="Microsoft YaHei"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267E8ED8-D2DB-574E-92F9-BC2F3809A74D}"/>
              </a:ext>
            </a:extLst>
          </p:cNvPr>
          <p:cNvSpPr txBox="1"/>
          <p:nvPr/>
        </p:nvSpPr>
        <p:spPr>
          <a:xfrm>
            <a:off x="1415480" y="1372218"/>
            <a:ext cx="4339650" cy="461665"/>
          </a:xfrm>
          <a:prstGeom prst="rect">
            <a:avLst/>
          </a:prstGeom>
          <a:noFill/>
        </p:spPr>
        <p:txBody>
          <a:bodyPr wrap="none" rtlCol="0">
            <a:spAutoFit/>
          </a:bodyPr>
          <a:lstStyle/>
          <a:p>
            <a:pPr algn="l"/>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Microsoft YaHei" panose="020B0503020204020204" pitchFamily="34" charset="-122"/>
                <a:cs typeface="Arial" panose="020B0604020202020204" pitchFamily="34" charset="0"/>
              </a:rPr>
              <a:t>全心全意为人民服务的由来</a:t>
            </a:r>
          </a:p>
        </p:txBody>
      </p:sp>
      <p:sp>
        <p:nvSpPr>
          <p:cNvPr id="15" name="圆角矩形 14">
            <a:extLst>
              <a:ext uri="{FF2B5EF4-FFF2-40B4-BE49-F238E27FC236}">
                <a16:creationId xmlns:a16="http://schemas.microsoft.com/office/drawing/2014/main" id="{B1F09C35-1E72-AF4C-B181-D991BC7A2FB8}"/>
              </a:ext>
            </a:extLst>
          </p:cNvPr>
          <p:cNvSpPr/>
          <p:nvPr/>
        </p:nvSpPr>
        <p:spPr>
          <a:xfrm>
            <a:off x="1128483" y="1487477"/>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9319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8A7824B1-D31B-B249-B2AD-2D3A1EE8BF02}"/>
              </a:ext>
            </a:extLst>
          </p:cNvPr>
          <p:cNvGrpSpPr/>
          <p:nvPr/>
        </p:nvGrpSpPr>
        <p:grpSpPr>
          <a:xfrm>
            <a:off x="0" y="-1"/>
            <a:ext cx="12192000" cy="6858002"/>
            <a:chOff x="0" y="-1"/>
            <a:chExt cx="12192000" cy="6858002"/>
          </a:xfrm>
        </p:grpSpPr>
        <p:sp>
          <p:nvSpPr>
            <p:cNvPr id="24" name="矩形 23">
              <a:extLst>
                <a:ext uri="{FF2B5EF4-FFF2-40B4-BE49-F238E27FC236}">
                  <a16:creationId xmlns:a16="http://schemas.microsoft.com/office/drawing/2014/main" id="{5C26AA11-D0CF-B542-A3F3-05573CE7EC26}"/>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5" name="矩形 24">
              <a:extLst>
                <a:ext uri="{FF2B5EF4-FFF2-40B4-BE49-F238E27FC236}">
                  <a16:creationId xmlns:a16="http://schemas.microsoft.com/office/drawing/2014/main" id="{2EDC1930-A11A-3048-BD77-8FE5366AC500}"/>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341D4E01-AC3D-7348-BC67-0C9D9C61F62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30" name="组合 29">
            <a:extLst>
              <a:ext uri="{FF2B5EF4-FFF2-40B4-BE49-F238E27FC236}">
                <a16:creationId xmlns:a16="http://schemas.microsoft.com/office/drawing/2014/main" id="{70E065E9-2892-8143-B710-D03108BCA23A}"/>
              </a:ext>
            </a:extLst>
          </p:cNvPr>
          <p:cNvGrpSpPr/>
          <p:nvPr/>
        </p:nvGrpSpPr>
        <p:grpSpPr>
          <a:xfrm>
            <a:off x="133400" y="140547"/>
            <a:ext cx="11901234" cy="6795389"/>
            <a:chOff x="133400" y="140547"/>
            <a:chExt cx="11901234" cy="6795389"/>
          </a:xfrm>
        </p:grpSpPr>
        <p:pic>
          <p:nvPicPr>
            <p:cNvPr id="31" name="图片 30">
              <a:extLst>
                <a:ext uri="{FF2B5EF4-FFF2-40B4-BE49-F238E27FC236}">
                  <a16:creationId xmlns:a16="http://schemas.microsoft.com/office/drawing/2014/main" id="{87E02588-0200-9B4C-AD66-3FFD77D2E5A9}"/>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2" name="图片 31">
              <a:extLst>
                <a:ext uri="{FF2B5EF4-FFF2-40B4-BE49-F238E27FC236}">
                  <a16:creationId xmlns:a16="http://schemas.microsoft.com/office/drawing/2014/main" id="{CD231B8D-55CC-A249-8FE4-F7AA5293427A}"/>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3" name="图片 32" descr="图片包含 游戏机, 画, 钟表&#10;&#10;描述已自动生成">
              <a:extLst>
                <a:ext uri="{FF2B5EF4-FFF2-40B4-BE49-F238E27FC236}">
                  <a16:creationId xmlns:a16="http://schemas.microsoft.com/office/drawing/2014/main" id="{088885D7-6C21-2B48-9D2D-A1C5DE4BB087}"/>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3377848" cy="830997"/>
          </a:xfrm>
          <a:prstGeom prst="rect">
            <a:avLst/>
          </a:prstGeom>
          <a:noFill/>
        </p:spPr>
        <p:txBody>
          <a:bodyPr wrap="none" rtlCol="0">
            <a:spAutoFit/>
          </a:bodyPr>
          <a:lstStyle/>
          <a:p>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西电红</a:t>
            </a:r>
            <a:r>
              <a:rPr kumimoji="1" lang="en-US" altLang="zh-CN"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a:t>
            </a:r>
            <a:r>
              <a:rPr kumimoji="1" lang="zh-CN" altLang="en-US" spc="300" dirty="0">
                <a:solidFill>
                  <a:schemeClr val="bg1"/>
                </a:solidFill>
                <a:latin typeface="Arial" panose="020B0604020202020204" pitchFamily="34" charset="0"/>
                <a:ea typeface="Microsoft YaHei Light" panose="020B0503020204020204" pitchFamily="34" charset="-122"/>
                <a:cs typeface="Arial" panose="020B0604020202020204" pitchFamily="34" charset="0"/>
              </a:rPr>
              <a:t>扎根理想信念</a:t>
            </a:r>
            <a:endParaRPr kumimoji="1" lang="zh-CN" altLang="en-US" sz="2400" spc="300" dirty="0">
              <a:solidFill>
                <a:schemeClr val="bg1"/>
              </a:solidFill>
              <a:latin typeface="Arial" panose="020B0604020202020204" pitchFamily="34" charset="0"/>
              <a:ea typeface="Microsoft YaHei Light" panose="020B0503020204020204" pitchFamily="34" charset="-122"/>
              <a:cs typeface="Arial" panose="020B0604020202020204" pitchFamily="34" charset="0"/>
            </a:endParaRPr>
          </a:p>
          <a:p>
            <a:pPr algn="l"/>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13" name="矩形 12">
            <a:extLst>
              <a:ext uri="{FF2B5EF4-FFF2-40B4-BE49-F238E27FC236}">
                <a16:creationId xmlns:a16="http://schemas.microsoft.com/office/drawing/2014/main" id="{8D108BF8-1491-1C43-8EF9-7D0576B2DF39}"/>
              </a:ext>
            </a:extLst>
          </p:cNvPr>
          <p:cNvSpPr/>
          <p:nvPr/>
        </p:nvSpPr>
        <p:spPr>
          <a:xfrm>
            <a:off x="5331302" y="2159643"/>
            <a:ext cx="5729459" cy="853054"/>
          </a:xfrm>
          <a:prstGeom prst="rect">
            <a:avLst/>
          </a:prstGeom>
        </p:spPr>
        <p:txBody>
          <a:bodyPr wrap="square">
            <a:spAutoFit/>
          </a:bodyPr>
          <a:lstStyle/>
          <a:p>
            <a:pPr algn="just" hangingPunct="0">
              <a:lnSpc>
                <a:spcPct val="130000"/>
              </a:lnSpc>
            </a:pPr>
            <a:r>
              <a:rPr lang="zh-CN" altLang="en-US" sz="2000" b="1" i="0" dirty="0">
                <a:solidFill>
                  <a:srgbClr val="4E4E4E"/>
                </a:solidFill>
                <a:effectLst/>
                <a:latin typeface="Microsoft YaHei" panose="020B0503020204020204" pitchFamily="34" charset="-122"/>
                <a:ea typeface="Microsoft YaHei" panose="020B0503020204020204" pitchFamily="34" charset="-122"/>
              </a:rPr>
              <a:t>星星之火，照耀着我们，照耀着我们的忠诚。</a:t>
            </a:r>
            <a:r>
              <a:rPr lang="zh-CN" altLang="en-US" sz="2000" b="0" i="0" dirty="0">
                <a:solidFill>
                  <a:srgbClr val="4E4E4E"/>
                </a:solidFill>
                <a:effectLst/>
                <a:latin typeface="Microsoft YaHei" panose="020B0503020204020204" pitchFamily="34" charset="-122"/>
                <a:ea typeface="Microsoft YaHei" panose="020B0503020204020204" pitchFamily="34" charset="-122"/>
              </a:rPr>
              <a:t>红色电波，辉煌着我们，我们的传统</a:t>
            </a:r>
            <a:r>
              <a:rPr lang="en-US" altLang="zh-CN" sz="2000" b="0" i="0" dirty="0">
                <a:solidFill>
                  <a:srgbClr val="4E4E4E"/>
                </a:solidFill>
                <a:effectLst/>
                <a:latin typeface="Microsoft YaHei" panose="020B0503020204020204" pitchFamily="34" charset="-122"/>
                <a:ea typeface="Microsoft YaHei" panose="020B0503020204020204" pitchFamily="34" charset="-122"/>
              </a:rPr>
              <a:t>……</a:t>
            </a:r>
            <a:endParaRPr lang="zh-CN" altLang="en-US" sz="2000" spc="300" dirty="0">
              <a:latin typeface="Arial" panose="020B0604020202020204" pitchFamily="34" charset="0"/>
              <a:ea typeface="Microsoft YaHei" panose="020B0503020204020204" pitchFamily="34" charset="-122"/>
              <a:cs typeface="Arial" panose="020B0604020202020204" pitchFamily="34" charset="0"/>
            </a:endParaRPr>
          </a:p>
        </p:txBody>
      </p:sp>
      <p:grpSp>
        <p:nvGrpSpPr>
          <p:cNvPr id="6" name="组合 5">
            <a:extLst>
              <a:ext uri="{FF2B5EF4-FFF2-40B4-BE49-F238E27FC236}">
                <a16:creationId xmlns:a16="http://schemas.microsoft.com/office/drawing/2014/main" id="{21A184EA-746A-EE4F-BC91-6C1B57D4573E}"/>
              </a:ext>
            </a:extLst>
          </p:cNvPr>
          <p:cNvGrpSpPr/>
          <p:nvPr/>
        </p:nvGrpSpPr>
        <p:grpSpPr>
          <a:xfrm>
            <a:off x="1363259" y="1974824"/>
            <a:ext cx="3160686" cy="3125005"/>
            <a:chOff x="200848" y="1804354"/>
            <a:chExt cx="4906354" cy="3621494"/>
          </a:xfrm>
        </p:grpSpPr>
        <p:sp>
          <p:nvSpPr>
            <p:cNvPr id="18" name="矩形 17">
              <a:extLst>
                <a:ext uri="{FF2B5EF4-FFF2-40B4-BE49-F238E27FC236}">
                  <a16:creationId xmlns:a16="http://schemas.microsoft.com/office/drawing/2014/main" id="{5F559940-5632-844F-84D3-5863DCED3EA9}"/>
                </a:ext>
              </a:extLst>
            </p:cNvPr>
            <p:cNvSpPr/>
            <p:nvPr/>
          </p:nvSpPr>
          <p:spPr>
            <a:xfrm>
              <a:off x="307353" y="1907126"/>
              <a:ext cx="4684824" cy="3393736"/>
            </a:xfrm>
            <a:prstGeom prst="rect">
              <a:avLst/>
            </a:prstGeom>
            <a:solidFill>
              <a:schemeClr val="bg1"/>
            </a:solidFill>
            <a:ln w="28575">
              <a:gradFill>
                <a:gsLst>
                  <a:gs pos="50000">
                    <a:srgbClr val="C00000">
                      <a:alpha val="0"/>
                      <a:lumMod val="0"/>
                      <a:lumOff val="100000"/>
                    </a:srgbClr>
                  </a:gs>
                  <a:gs pos="0">
                    <a:srgbClr val="C00000"/>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2" name="矩形 21">
              <a:extLst>
                <a:ext uri="{FF2B5EF4-FFF2-40B4-BE49-F238E27FC236}">
                  <a16:creationId xmlns:a16="http://schemas.microsoft.com/office/drawing/2014/main" id="{11B90DE0-B738-6C40-BB34-23AB8978C096}"/>
                </a:ext>
              </a:extLst>
            </p:cNvPr>
            <p:cNvSpPr/>
            <p:nvPr/>
          </p:nvSpPr>
          <p:spPr>
            <a:xfrm>
              <a:off x="200848" y="1804354"/>
              <a:ext cx="4906354" cy="3621494"/>
            </a:xfrm>
            <a:prstGeom prst="rect">
              <a:avLst/>
            </a:prstGeom>
            <a:noFill/>
            <a:ln w="28575">
              <a:gradFill>
                <a:gsLst>
                  <a:gs pos="10000">
                    <a:srgbClr val="C00000">
                      <a:alpha val="0"/>
                      <a:lumMod val="0"/>
                      <a:lumOff val="100000"/>
                    </a:srgbClr>
                  </a:gs>
                  <a:gs pos="0">
                    <a:srgbClr val="C00000"/>
                  </a:gs>
                  <a:gs pos="90000">
                    <a:srgbClr val="C00000">
                      <a:alpha val="0"/>
                      <a:lumMod val="0"/>
                      <a:lumOff val="10000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
        <p:nvSpPr>
          <p:cNvPr id="2" name="文本框 1">
            <a:extLst>
              <a:ext uri="{FF2B5EF4-FFF2-40B4-BE49-F238E27FC236}">
                <a16:creationId xmlns:a16="http://schemas.microsoft.com/office/drawing/2014/main" id="{62B0409B-F695-C47E-AA07-BF15D5D8831D}"/>
              </a:ext>
            </a:extLst>
          </p:cNvPr>
          <p:cNvSpPr txBox="1"/>
          <p:nvPr/>
        </p:nvSpPr>
        <p:spPr>
          <a:xfrm>
            <a:off x="5318015" y="3333240"/>
            <a:ext cx="5729459" cy="1895647"/>
          </a:xfrm>
          <a:prstGeom prst="rect">
            <a:avLst/>
          </a:prstGeom>
          <a:noFill/>
        </p:spPr>
        <p:txBody>
          <a:bodyPr wrap="square" rtlCol="0">
            <a:spAutoFit/>
          </a:bodyPr>
          <a:lstStyle/>
          <a:p>
            <a:pPr>
              <a:lnSpc>
                <a:spcPct val="150000"/>
              </a:lnSpc>
            </a:pPr>
            <a:r>
              <a:rPr lang="zh-CN" altLang="en-US" sz="1400" b="0" i="0" dirty="0">
                <a:effectLst/>
                <a:latin typeface="Microsoft YaHei" panose="020B0503020204020204" pitchFamily="34" charset="-122"/>
                <a:ea typeface="Microsoft YaHei" panose="020B0503020204020204" pitchFamily="34" charset="-122"/>
              </a:rPr>
              <a:t>      </a:t>
            </a:r>
            <a:r>
              <a:rPr lang="zh-CN" altLang="en-US" sz="1600" b="0" i="0" dirty="0">
                <a:effectLst/>
                <a:latin typeface="Microsoft YaHei" panose="020B0503020204020204" pitchFamily="34" charset="-122"/>
                <a:ea typeface="Microsoft YaHei" panose="020B0503020204020204" pitchFamily="34" charset="-122"/>
              </a:rPr>
              <a:t>西电红，不仅是学校视觉识别系统的标准色之一，更是每一个西电人从开学典礼就会烙下的最初印记。</a:t>
            </a:r>
            <a:endParaRPr lang="en-US" altLang="zh-CN" sz="1600" b="0" i="0" dirty="0">
              <a:effectLst/>
              <a:latin typeface="Microsoft YaHei" panose="020B0503020204020204" pitchFamily="34" charset="-122"/>
              <a:ea typeface="Microsoft YaHei" panose="020B0503020204020204" pitchFamily="34" charset="-122"/>
            </a:endParaRPr>
          </a:p>
          <a:p>
            <a:pPr>
              <a:lnSpc>
                <a:spcPct val="150000"/>
              </a:lnSpc>
            </a:pPr>
            <a:r>
              <a:rPr lang="zh-CN" altLang="en-US" sz="1600" b="0" i="0" dirty="0">
                <a:effectLst/>
                <a:latin typeface="Microsoft YaHei" panose="020B0503020204020204" pitchFamily="34" charset="-122"/>
                <a:ea typeface="Microsoft YaHei" panose="020B0503020204020204" pitchFamily="34" charset="-122"/>
              </a:rPr>
              <a:t>      美丽校园的长征路上办学、</a:t>
            </a:r>
            <a:r>
              <a:rPr lang="en-US" altLang="zh-CN" sz="1600" b="0" i="0" dirty="0">
                <a:effectLst/>
                <a:latin typeface="Microsoft YaHei" panose="020B0503020204020204" pitchFamily="34" charset="-122"/>
                <a:ea typeface="Microsoft YaHei" panose="020B0503020204020204" pitchFamily="34" charset="-122"/>
              </a:rPr>
              <a:t>《</a:t>
            </a:r>
            <a:r>
              <a:rPr lang="zh-CN" altLang="en-US" sz="1600" b="0" i="0" dirty="0">
                <a:effectLst/>
                <a:latin typeface="Microsoft YaHei" panose="020B0503020204020204" pitchFamily="34" charset="-122"/>
                <a:ea typeface="Microsoft YaHei" panose="020B0503020204020204" pitchFamily="34" charset="-122"/>
              </a:rPr>
              <a:t>永不消逝的电波</a:t>
            </a:r>
            <a:r>
              <a:rPr lang="en-US" altLang="zh-CN" sz="1600" b="0" i="0" dirty="0">
                <a:effectLst/>
                <a:latin typeface="Microsoft YaHei" panose="020B0503020204020204" pitchFamily="34" charset="-122"/>
                <a:ea typeface="Microsoft YaHei" panose="020B0503020204020204" pitchFamily="34" charset="-122"/>
              </a:rPr>
              <a:t>》</a:t>
            </a:r>
            <a:r>
              <a:rPr lang="zh-CN" altLang="en-US" sz="1600" b="0" i="0" dirty="0">
                <a:effectLst/>
                <a:latin typeface="Microsoft YaHei" panose="020B0503020204020204" pitchFamily="34" charset="-122"/>
                <a:ea typeface="Microsoft YaHei" panose="020B0503020204020204" pitchFamily="34" charset="-122"/>
              </a:rPr>
              <a:t>主人公李白、首任校长王诤中将等的校史雕塑以及公共教学区域上千幅办学老照片等方式，伴随着西电人度过整个大学时光。</a:t>
            </a:r>
            <a:endParaRPr kumimoji="1" lang="zh-CN" altLang="en-US" sz="1600" dirty="0">
              <a:latin typeface="Source Han Sans SC Normal" panose="020B0400000000000000" pitchFamily="34" charset="-128"/>
              <a:ea typeface="Source Han Sans SC Normal" panose="020B0400000000000000" pitchFamily="34" charset="-128"/>
            </a:endParaRPr>
          </a:p>
        </p:txBody>
      </p:sp>
      <p:sp>
        <p:nvSpPr>
          <p:cNvPr id="5" name="文本框 4">
            <a:extLst>
              <a:ext uri="{FF2B5EF4-FFF2-40B4-BE49-F238E27FC236}">
                <a16:creationId xmlns:a16="http://schemas.microsoft.com/office/drawing/2014/main" id="{CA82821E-267E-4750-8A4E-530C5037BAA4}"/>
              </a:ext>
            </a:extLst>
          </p:cNvPr>
          <p:cNvSpPr txBox="1"/>
          <p:nvPr/>
        </p:nvSpPr>
        <p:spPr>
          <a:xfrm>
            <a:off x="2455037" y="5156364"/>
            <a:ext cx="1005404" cy="381386"/>
          </a:xfrm>
          <a:prstGeom prst="rect">
            <a:avLst/>
          </a:prstGeom>
          <a:noFill/>
        </p:spPr>
        <p:txBody>
          <a:bodyPr wrap="none" rtlCol="0">
            <a:spAutoFit/>
          </a:bodyPr>
          <a:lstStyle/>
          <a:p>
            <a:pPr algn="ctr">
              <a:lnSpc>
                <a:spcPct val="130000"/>
              </a:lnSpc>
            </a:pPr>
            <a:r>
              <a:rPr kumimoji="1" lang="zh-CN" altLang="en-US" sz="1600" dirty="0">
                <a:latin typeface="Source Han Sans SC Normal" panose="020B0400000000000000" pitchFamily="34" charset="-128"/>
                <a:ea typeface="Source Han Sans SC Normal" panose="020B0400000000000000" pitchFamily="34" charset="-128"/>
              </a:rPr>
              <a:t>王诤校长</a:t>
            </a:r>
          </a:p>
        </p:txBody>
      </p:sp>
      <p:pic>
        <p:nvPicPr>
          <p:cNvPr id="8" name="图片 7">
            <a:extLst>
              <a:ext uri="{FF2B5EF4-FFF2-40B4-BE49-F238E27FC236}">
                <a16:creationId xmlns:a16="http://schemas.microsoft.com/office/drawing/2014/main" id="{1A8763C8-795D-DFEE-4733-E88DC1D7F31A}"/>
              </a:ext>
            </a:extLst>
          </p:cNvPr>
          <p:cNvPicPr>
            <a:picLocks noChangeAspect="1"/>
          </p:cNvPicPr>
          <p:nvPr/>
        </p:nvPicPr>
        <p:blipFill rotWithShape="1">
          <a:blip r:embed="rId7"/>
          <a:srcRect t="27981" b="6341"/>
          <a:stretch/>
        </p:blipFill>
        <p:spPr>
          <a:xfrm>
            <a:off x="1463704" y="2051181"/>
            <a:ext cx="2988071" cy="2943777"/>
          </a:xfrm>
          <a:prstGeom prst="rect">
            <a:avLst/>
          </a:prstGeom>
        </p:spPr>
      </p:pic>
    </p:spTree>
    <p:extLst>
      <p:ext uri="{BB962C8B-B14F-4D97-AF65-F5344CB8AC3E}">
        <p14:creationId xmlns:p14="http://schemas.microsoft.com/office/powerpoint/2010/main" val="2831088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8A7824B1-D31B-B249-B2AD-2D3A1EE8BF02}"/>
              </a:ext>
            </a:extLst>
          </p:cNvPr>
          <p:cNvGrpSpPr/>
          <p:nvPr/>
        </p:nvGrpSpPr>
        <p:grpSpPr>
          <a:xfrm>
            <a:off x="0" y="-1"/>
            <a:ext cx="12192000" cy="6858002"/>
            <a:chOff x="0" y="-1"/>
            <a:chExt cx="12192000" cy="6858002"/>
          </a:xfrm>
        </p:grpSpPr>
        <p:sp>
          <p:nvSpPr>
            <p:cNvPr id="24" name="矩形 23">
              <a:extLst>
                <a:ext uri="{FF2B5EF4-FFF2-40B4-BE49-F238E27FC236}">
                  <a16:creationId xmlns:a16="http://schemas.microsoft.com/office/drawing/2014/main" id="{5C26AA11-D0CF-B542-A3F3-05573CE7EC26}"/>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5" name="矩形 24">
              <a:extLst>
                <a:ext uri="{FF2B5EF4-FFF2-40B4-BE49-F238E27FC236}">
                  <a16:creationId xmlns:a16="http://schemas.microsoft.com/office/drawing/2014/main" id="{2EDC1930-A11A-3048-BD77-8FE5366AC500}"/>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341D4E01-AC3D-7348-BC67-0C9D9C61F62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30" name="组合 29">
            <a:extLst>
              <a:ext uri="{FF2B5EF4-FFF2-40B4-BE49-F238E27FC236}">
                <a16:creationId xmlns:a16="http://schemas.microsoft.com/office/drawing/2014/main" id="{70E065E9-2892-8143-B710-D03108BCA23A}"/>
              </a:ext>
            </a:extLst>
          </p:cNvPr>
          <p:cNvGrpSpPr/>
          <p:nvPr/>
        </p:nvGrpSpPr>
        <p:grpSpPr>
          <a:xfrm>
            <a:off x="133400" y="140547"/>
            <a:ext cx="11901234" cy="6795389"/>
            <a:chOff x="133400" y="140547"/>
            <a:chExt cx="11901234" cy="6795389"/>
          </a:xfrm>
        </p:grpSpPr>
        <p:pic>
          <p:nvPicPr>
            <p:cNvPr id="31" name="图片 30">
              <a:extLst>
                <a:ext uri="{FF2B5EF4-FFF2-40B4-BE49-F238E27FC236}">
                  <a16:creationId xmlns:a16="http://schemas.microsoft.com/office/drawing/2014/main" id="{87E02588-0200-9B4C-AD66-3FFD77D2E5A9}"/>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2" name="图片 31">
              <a:extLst>
                <a:ext uri="{FF2B5EF4-FFF2-40B4-BE49-F238E27FC236}">
                  <a16:creationId xmlns:a16="http://schemas.microsoft.com/office/drawing/2014/main" id="{CD231B8D-55CC-A249-8FE4-F7AA5293427A}"/>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3" name="图片 32" descr="图片包含 游戏机, 画, 钟表&#10;&#10;描述已自动生成">
              <a:extLst>
                <a:ext uri="{FF2B5EF4-FFF2-40B4-BE49-F238E27FC236}">
                  <a16:creationId xmlns:a16="http://schemas.microsoft.com/office/drawing/2014/main" id="{088885D7-6C21-2B48-9D2D-A1C5DE4BB087}"/>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3377848" cy="461665"/>
          </a:xfrm>
          <a:prstGeom prst="rect">
            <a:avLst/>
          </a:prstGeom>
          <a:noFill/>
        </p:spPr>
        <p:txBody>
          <a:bodyPr wrap="none" rtlCol="0">
            <a:spAutoFit/>
          </a:bodyPr>
          <a:lstStyle/>
          <a:p>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西电红</a:t>
            </a:r>
            <a:r>
              <a:rPr kumimoji="1" lang="en-US" altLang="zh-CN"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a:t>
            </a:r>
            <a:r>
              <a:rPr kumimoji="1" lang="zh-CN" altLang="en-US" spc="300" dirty="0">
                <a:solidFill>
                  <a:schemeClr val="bg1"/>
                </a:solidFill>
                <a:latin typeface="Arial" panose="020B0604020202020204" pitchFamily="34" charset="0"/>
                <a:ea typeface="Microsoft YaHei Light" panose="020B0503020204020204" pitchFamily="34" charset="-122"/>
                <a:cs typeface="Arial" panose="020B0604020202020204" pitchFamily="34" charset="0"/>
              </a:rPr>
              <a:t>扎根理想信念</a:t>
            </a:r>
            <a:endParaRPr kumimoji="1" lang="zh-CN" altLang="en-US" sz="3200" spc="300" dirty="0">
              <a:solidFill>
                <a:schemeClr val="bg1"/>
              </a:solidFill>
              <a:latin typeface="Arial" panose="020B0604020202020204" pitchFamily="34" charset="0"/>
              <a:ea typeface="Microsoft YaHei Light" panose="020B0503020204020204" pitchFamily="34" charset="-122"/>
              <a:cs typeface="Arial" panose="020B0604020202020204" pitchFamily="34" charset="0"/>
            </a:endParaRPr>
          </a:p>
        </p:txBody>
      </p:sp>
      <p:sp>
        <p:nvSpPr>
          <p:cNvPr id="2" name="文本框 1">
            <a:extLst>
              <a:ext uri="{FF2B5EF4-FFF2-40B4-BE49-F238E27FC236}">
                <a16:creationId xmlns:a16="http://schemas.microsoft.com/office/drawing/2014/main" id="{62B0409B-F695-C47E-AA07-BF15D5D8831D}"/>
              </a:ext>
            </a:extLst>
          </p:cNvPr>
          <p:cNvSpPr txBox="1"/>
          <p:nvPr/>
        </p:nvSpPr>
        <p:spPr>
          <a:xfrm>
            <a:off x="6833912" y="2023320"/>
            <a:ext cx="4592967" cy="2952027"/>
          </a:xfrm>
          <a:prstGeom prst="rect">
            <a:avLst/>
          </a:prstGeom>
          <a:noFill/>
        </p:spPr>
        <p:txBody>
          <a:bodyPr wrap="square" rtlCol="0">
            <a:spAutoFit/>
          </a:bodyPr>
          <a:lstStyle/>
          <a:p>
            <a:pPr>
              <a:lnSpc>
                <a:spcPct val="150000"/>
              </a:lnSpc>
            </a:pPr>
            <a:r>
              <a:rPr lang="zh-CN" altLang="en-US" sz="1400" b="0" i="0"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在校长基金专项资助下，学校正式启动“走进梁家河、踏寻红色路、砥砺青春意志、放飞青春梦想”主题教育实践活动，首批实践团成员奔赴延安，实地感受了老一辈革命家伟大而艰辛的创新创业史，踏寻了西电人</a:t>
            </a:r>
            <a:r>
              <a:rPr lang="en-US" altLang="zh-CN" b="0" i="0" dirty="0">
                <a:effectLst/>
                <a:latin typeface="Microsoft YaHei" panose="020B0503020204020204" pitchFamily="34" charset="-122"/>
                <a:ea typeface="Microsoft YaHei" panose="020B0503020204020204" pitchFamily="34" charset="-122"/>
              </a:rPr>
              <a:t>80</a:t>
            </a:r>
            <a:r>
              <a:rPr lang="zh-CN" altLang="en-US" b="0" i="0" dirty="0">
                <a:effectLst/>
                <a:latin typeface="Microsoft YaHei" panose="020B0503020204020204" pitchFamily="34" charset="-122"/>
                <a:ea typeface="Microsoft YaHei" panose="020B0503020204020204" pitchFamily="34" charset="-122"/>
              </a:rPr>
              <a:t>多年前在那片热土上留下的“与共和国同行”的红色足迹。</a:t>
            </a:r>
            <a:endParaRPr kumimoji="1" lang="zh-CN" altLang="en-US" sz="1600" dirty="0">
              <a:latin typeface="Source Han Sans SC Normal" panose="020B0400000000000000" pitchFamily="34" charset="-128"/>
              <a:ea typeface="Source Han Sans SC Normal" panose="020B0400000000000000" pitchFamily="34" charset="-128"/>
            </a:endParaRPr>
          </a:p>
        </p:txBody>
      </p:sp>
      <p:sp>
        <p:nvSpPr>
          <p:cNvPr id="5" name="文本框 4">
            <a:extLst>
              <a:ext uri="{FF2B5EF4-FFF2-40B4-BE49-F238E27FC236}">
                <a16:creationId xmlns:a16="http://schemas.microsoft.com/office/drawing/2014/main" id="{CA82821E-267E-4750-8A4E-530C5037BAA4}"/>
              </a:ext>
            </a:extLst>
          </p:cNvPr>
          <p:cNvSpPr txBox="1"/>
          <p:nvPr/>
        </p:nvSpPr>
        <p:spPr>
          <a:xfrm>
            <a:off x="1720613" y="5328444"/>
            <a:ext cx="3676568" cy="381386"/>
          </a:xfrm>
          <a:prstGeom prst="rect">
            <a:avLst/>
          </a:prstGeom>
          <a:noFill/>
        </p:spPr>
        <p:txBody>
          <a:bodyPr wrap="square" rtlCol="0">
            <a:spAutoFit/>
          </a:bodyPr>
          <a:lstStyle/>
          <a:p>
            <a:pPr algn="ctr">
              <a:lnSpc>
                <a:spcPct val="130000"/>
              </a:lnSpc>
            </a:pPr>
            <a:r>
              <a:rPr lang="zh-CN" altLang="en-US" sz="1600" b="0" i="0" dirty="0">
                <a:effectLst/>
                <a:latin typeface="Microsoft YaHei" panose="020B0503020204020204" pitchFamily="34" charset="-122"/>
                <a:ea typeface="Microsoft YaHei" panose="020B0503020204020204" pitchFamily="34" charset="-122"/>
              </a:rPr>
              <a:t>青年红色筑梦之旅活动</a:t>
            </a:r>
            <a:endParaRPr kumimoji="1" lang="zh-CN" altLang="en-US" sz="1600" dirty="0">
              <a:latin typeface="Source Han Sans SC Normal" panose="020B0400000000000000" pitchFamily="34" charset="-128"/>
              <a:ea typeface="Source Han Sans SC Normal" panose="020B0400000000000000" pitchFamily="34" charset="-128"/>
            </a:endParaRPr>
          </a:p>
        </p:txBody>
      </p:sp>
      <p:pic>
        <p:nvPicPr>
          <p:cNvPr id="9" name="图片 8">
            <a:extLst>
              <a:ext uri="{FF2B5EF4-FFF2-40B4-BE49-F238E27FC236}">
                <a16:creationId xmlns:a16="http://schemas.microsoft.com/office/drawing/2014/main" id="{A63621EE-55E8-0D40-79A7-A528504D8005}"/>
              </a:ext>
            </a:extLst>
          </p:cNvPr>
          <p:cNvPicPr>
            <a:picLocks noChangeAspect="1"/>
          </p:cNvPicPr>
          <p:nvPr/>
        </p:nvPicPr>
        <p:blipFill>
          <a:blip r:embed="rId6"/>
          <a:stretch>
            <a:fillRect/>
          </a:stretch>
        </p:blipFill>
        <p:spPr>
          <a:xfrm>
            <a:off x="702816" y="1449771"/>
            <a:ext cx="5712162" cy="3766457"/>
          </a:xfrm>
          <a:prstGeom prst="rect">
            <a:avLst/>
          </a:prstGeom>
        </p:spPr>
      </p:pic>
    </p:spTree>
    <p:extLst>
      <p:ext uri="{BB962C8B-B14F-4D97-AF65-F5344CB8AC3E}">
        <p14:creationId xmlns:p14="http://schemas.microsoft.com/office/powerpoint/2010/main" val="1650818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F00920A2-0901-7F4D-B826-74E90E791D14}"/>
              </a:ext>
            </a:extLst>
          </p:cNvPr>
          <p:cNvGrpSpPr/>
          <p:nvPr/>
        </p:nvGrpSpPr>
        <p:grpSpPr>
          <a:xfrm>
            <a:off x="0" y="-1"/>
            <a:ext cx="12192000" cy="6858002"/>
            <a:chOff x="0" y="-1"/>
            <a:chExt cx="12192000" cy="6858002"/>
          </a:xfrm>
        </p:grpSpPr>
        <p:sp>
          <p:nvSpPr>
            <p:cNvPr id="19" name="矩形 18">
              <a:extLst>
                <a:ext uri="{FF2B5EF4-FFF2-40B4-BE49-F238E27FC236}">
                  <a16:creationId xmlns:a16="http://schemas.microsoft.com/office/drawing/2014/main" id="{F56C6AB1-2A64-5040-B570-E5EB7C6ACD3F}"/>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C35A70FB-0E78-E143-A6B0-6C798DB5DAE9}"/>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2" name="矩形 21">
              <a:extLst>
                <a:ext uri="{FF2B5EF4-FFF2-40B4-BE49-F238E27FC236}">
                  <a16:creationId xmlns:a16="http://schemas.microsoft.com/office/drawing/2014/main" id="{1FAA8282-E72F-714D-AAC7-106FBFE09A39}"/>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3" name="组合 22">
            <a:extLst>
              <a:ext uri="{FF2B5EF4-FFF2-40B4-BE49-F238E27FC236}">
                <a16:creationId xmlns:a16="http://schemas.microsoft.com/office/drawing/2014/main" id="{0E2B3B02-9DBC-904B-8179-75DDAB95A374}"/>
              </a:ext>
            </a:extLst>
          </p:cNvPr>
          <p:cNvGrpSpPr/>
          <p:nvPr/>
        </p:nvGrpSpPr>
        <p:grpSpPr>
          <a:xfrm>
            <a:off x="133400" y="140547"/>
            <a:ext cx="11901234" cy="6795389"/>
            <a:chOff x="133400" y="140547"/>
            <a:chExt cx="11901234" cy="6795389"/>
          </a:xfrm>
        </p:grpSpPr>
        <p:pic>
          <p:nvPicPr>
            <p:cNvPr id="24" name="图片 23">
              <a:extLst>
                <a:ext uri="{FF2B5EF4-FFF2-40B4-BE49-F238E27FC236}">
                  <a16:creationId xmlns:a16="http://schemas.microsoft.com/office/drawing/2014/main" id="{6977020C-E9DC-4748-8BA8-4B23608C33D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5" name="图片 24">
              <a:extLst>
                <a:ext uri="{FF2B5EF4-FFF2-40B4-BE49-F238E27FC236}">
                  <a16:creationId xmlns:a16="http://schemas.microsoft.com/office/drawing/2014/main" id="{5173BDE6-9033-274C-BE0F-C69ADBB651D0}"/>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9" name="图片 28" descr="图片包含 游戏机, 画, 钟表&#10;&#10;描述已自动生成">
              <a:extLst>
                <a:ext uri="{FF2B5EF4-FFF2-40B4-BE49-F238E27FC236}">
                  <a16:creationId xmlns:a16="http://schemas.microsoft.com/office/drawing/2014/main" id="{F1808DE1-1643-7F47-8BAF-6ED28DB65019}"/>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3377848" cy="461665"/>
          </a:xfrm>
          <a:prstGeom prst="rect">
            <a:avLst/>
          </a:prstGeom>
          <a:noFill/>
        </p:spPr>
        <p:txBody>
          <a:bodyPr wrap="none" rtlCol="0">
            <a:spAutoFit/>
          </a:bodyPr>
          <a:lstStyle/>
          <a:p>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西电红</a:t>
            </a:r>
            <a:r>
              <a:rPr kumimoji="1" lang="en-US" altLang="zh-CN"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a:t>
            </a:r>
            <a:r>
              <a:rPr kumimoji="1" lang="zh-CN" altLang="en-US" spc="300" dirty="0">
                <a:solidFill>
                  <a:schemeClr val="bg1"/>
                </a:solidFill>
                <a:latin typeface="Arial" panose="020B0604020202020204" pitchFamily="34" charset="0"/>
                <a:ea typeface="Microsoft YaHei Light" panose="020B0503020204020204" pitchFamily="34" charset="-122"/>
                <a:cs typeface="Arial" panose="020B0604020202020204" pitchFamily="34" charset="0"/>
              </a:rPr>
              <a:t>扎根理想信念</a:t>
            </a:r>
            <a:endParaRPr kumimoji="1" lang="zh-CN" altLang="en-US" sz="3200" spc="300" dirty="0">
              <a:solidFill>
                <a:schemeClr val="bg1"/>
              </a:solidFill>
              <a:latin typeface="Arial" panose="020B0604020202020204" pitchFamily="34" charset="0"/>
              <a:ea typeface="Microsoft YaHei Light" panose="020B0503020204020204" pitchFamily="34" charset="-122"/>
              <a:cs typeface="Arial" panose="020B0604020202020204" pitchFamily="34" charset="0"/>
            </a:endParaRPr>
          </a:p>
        </p:txBody>
      </p:sp>
      <p:sp>
        <p:nvSpPr>
          <p:cNvPr id="13" name="文本框 12">
            <a:extLst>
              <a:ext uri="{FF2B5EF4-FFF2-40B4-BE49-F238E27FC236}">
                <a16:creationId xmlns:a16="http://schemas.microsoft.com/office/drawing/2014/main" id="{47202E70-D7ED-2C4D-944B-BEEE7936FABB}"/>
              </a:ext>
            </a:extLst>
          </p:cNvPr>
          <p:cNvSpPr txBox="1"/>
          <p:nvPr/>
        </p:nvSpPr>
        <p:spPr>
          <a:xfrm>
            <a:off x="839787" y="4517011"/>
            <a:ext cx="10512425" cy="1497782"/>
          </a:xfrm>
          <a:prstGeom prst="rect">
            <a:avLst/>
          </a:prstGeom>
          <a:noFill/>
        </p:spPr>
        <p:txBody>
          <a:bodyPr wrap="square" rtlCol="0">
            <a:spAutoFit/>
          </a:bodyPr>
          <a:lstStyle/>
          <a:p>
            <a:pPr algn="just" hangingPunct="0">
              <a:lnSpc>
                <a:spcPct val="130000"/>
              </a:lnSpc>
            </a:pPr>
            <a:r>
              <a:rPr lang="zh-CN" altLang="en-US" dirty="0">
                <a:latin typeface="Arial" panose="020B0604020202020204" pitchFamily="34" charset="0"/>
                <a:ea typeface="Microsoft YaHei" panose="020B0503020204020204" pitchFamily="34" charset="-122"/>
                <a:cs typeface="Arial" panose="020B0604020202020204" pitchFamily="34" charset="0"/>
              </a:rPr>
              <a:t>           </a:t>
            </a:r>
            <a:r>
              <a:rPr lang="zh-CN" altLang="en-US" spc="300" dirty="0">
                <a:latin typeface="Arial" panose="020B0604020202020204" pitchFamily="34" charset="0"/>
                <a:ea typeface="Microsoft YaHei" panose="020B0503020204020204" pitchFamily="34" charset="-122"/>
                <a:cs typeface="Arial" panose="020B0604020202020204" pitchFamily="34" charset="0"/>
              </a:rPr>
              <a:t>第五届中国“互联网</a:t>
            </a:r>
            <a:r>
              <a:rPr lang="en-US" altLang="zh-CN" spc="300" dirty="0">
                <a:latin typeface="Arial" panose="020B0604020202020204" pitchFamily="34" charset="0"/>
                <a:ea typeface="Microsoft YaHei" panose="020B0503020204020204" pitchFamily="34" charset="-122"/>
                <a:cs typeface="Arial" panose="020B0604020202020204" pitchFamily="34" charset="0"/>
              </a:rPr>
              <a:t>+”</a:t>
            </a:r>
            <a:r>
              <a:rPr lang="zh-CN" altLang="en-US" spc="300" dirty="0">
                <a:latin typeface="Arial" panose="020B0604020202020204" pitchFamily="34" charset="0"/>
                <a:ea typeface="Microsoft YaHei" panose="020B0503020204020204" pitchFamily="34" charset="-122"/>
                <a:cs typeface="Arial" panose="020B0604020202020204" pitchFamily="34" charset="0"/>
              </a:rPr>
              <a:t>大学生创新创业大赛陕西赛区省级复赛，西安电子科技大学共有</a:t>
            </a:r>
            <a:r>
              <a:rPr lang="en-US" altLang="zh-CN" spc="300" dirty="0">
                <a:latin typeface="Arial" panose="020B0604020202020204" pitchFamily="34" charset="0"/>
                <a:ea typeface="Microsoft YaHei" panose="020B0503020204020204" pitchFamily="34" charset="-122"/>
                <a:cs typeface="Arial" panose="020B0604020202020204" pitchFamily="34" charset="0"/>
              </a:rPr>
              <a:t>34</a:t>
            </a:r>
            <a:r>
              <a:rPr lang="zh-CN" altLang="en-US" spc="300" dirty="0">
                <a:latin typeface="Arial" panose="020B0604020202020204" pitchFamily="34" charset="0"/>
                <a:ea typeface="Microsoft YaHei" panose="020B0503020204020204" pitchFamily="34" charset="-122"/>
                <a:cs typeface="Arial" panose="020B0604020202020204" pitchFamily="34" charset="0"/>
              </a:rPr>
              <a:t>个校级优秀项目入围，学校共获得金奖</a:t>
            </a:r>
            <a:r>
              <a:rPr lang="en-US" altLang="zh-CN" spc="300" dirty="0">
                <a:latin typeface="Arial" panose="020B0604020202020204" pitchFamily="34" charset="0"/>
                <a:ea typeface="Microsoft YaHei" panose="020B0503020204020204" pitchFamily="34" charset="-122"/>
                <a:cs typeface="Arial" panose="020B0604020202020204" pitchFamily="34" charset="0"/>
              </a:rPr>
              <a:t>10</a:t>
            </a:r>
            <a:r>
              <a:rPr lang="zh-CN" altLang="en-US" spc="300" dirty="0">
                <a:latin typeface="Arial" panose="020B0604020202020204" pitchFamily="34" charset="0"/>
                <a:ea typeface="Microsoft YaHei" panose="020B0503020204020204" pitchFamily="34" charset="-122"/>
                <a:cs typeface="Arial" panose="020B0604020202020204" pitchFamily="34" charset="0"/>
              </a:rPr>
              <a:t>项、银奖</a:t>
            </a:r>
            <a:r>
              <a:rPr lang="en-US" altLang="zh-CN" spc="300" dirty="0">
                <a:latin typeface="Arial" panose="020B0604020202020204" pitchFamily="34" charset="0"/>
                <a:ea typeface="Microsoft YaHei" panose="020B0503020204020204" pitchFamily="34" charset="-122"/>
                <a:cs typeface="Arial" panose="020B0604020202020204" pitchFamily="34" charset="0"/>
              </a:rPr>
              <a:t>9</a:t>
            </a:r>
            <a:r>
              <a:rPr lang="zh-CN" altLang="en-US" spc="300" dirty="0">
                <a:latin typeface="Arial" panose="020B0604020202020204" pitchFamily="34" charset="0"/>
                <a:ea typeface="Microsoft YaHei" panose="020B0503020204020204" pitchFamily="34" charset="-122"/>
                <a:cs typeface="Arial" panose="020B0604020202020204" pitchFamily="34" charset="0"/>
              </a:rPr>
              <a:t>项、铜奖</a:t>
            </a:r>
            <a:r>
              <a:rPr lang="en-US" altLang="zh-CN" spc="300" dirty="0">
                <a:latin typeface="Arial" panose="020B0604020202020204" pitchFamily="34" charset="0"/>
                <a:ea typeface="Microsoft YaHei" panose="020B0503020204020204" pitchFamily="34" charset="-122"/>
                <a:cs typeface="Arial" panose="020B0604020202020204" pitchFamily="34" charset="0"/>
              </a:rPr>
              <a:t>15</a:t>
            </a:r>
            <a:r>
              <a:rPr lang="zh-CN" altLang="en-US" spc="300" dirty="0">
                <a:latin typeface="Arial" panose="020B0604020202020204" pitchFamily="34" charset="0"/>
                <a:ea typeface="Microsoft YaHei" panose="020B0503020204020204" pitchFamily="34" charset="-122"/>
                <a:cs typeface="Arial" panose="020B0604020202020204" pitchFamily="34" charset="0"/>
              </a:rPr>
              <a:t>项，其中高教主赛道金奖</a:t>
            </a:r>
            <a:r>
              <a:rPr lang="en-US" altLang="zh-CN" spc="300" dirty="0">
                <a:latin typeface="Arial" panose="020B0604020202020204" pitchFamily="34" charset="0"/>
                <a:ea typeface="Microsoft YaHei" panose="020B0503020204020204" pitchFamily="34" charset="-122"/>
                <a:cs typeface="Arial" panose="020B0604020202020204" pitchFamily="34" charset="0"/>
              </a:rPr>
              <a:t>7</a:t>
            </a:r>
            <a:r>
              <a:rPr lang="zh-CN" altLang="en-US" spc="300" dirty="0">
                <a:latin typeface="Arial" panose="020B0604020202020204" pitchFamily="34" charset="0"/>
                <a:ea typeface="Microsoft YaHei" panose="020B0503020204020204" pitchFamily="34" charset="-122"/>
                <a:cs typeface="Arial" panose="020B0604020202020204" pitchFamily="34" charset="0"/>
              </a:rPr>
              <a:t>项，“青年红色筑梦之旅”赛道金奖</a:t>
            </a:r>
            <a:r>
              <a:rPr lang="en-US" altLang="zh-CN" spc="300" dirty="0">
                <a:latin typeface="Arial" panose="020B0604020202020204" pitchFamily="34" charset="0"/>
                <a:ea typeface="Microsoft YaHei" panose="020B0503020204020204" pitchFamily="34" charset="-122"/>
                <a:cs typeface="Arial" panose="020B0604020202020204" pitchFamily="34" charset="0"/>
              </a:rPr>
              <a:t>3</a:t>
            </a:r>
            <a:r>
              <a:rPr lang="zh-CN" altLang="en-US" spc="300" dirty="0">
                <a:latin typeface="Arial" panose="020B0604020202020204" pitchFamily="34" charset="0"/>
                <a:ea typeface="Microsoft YaHei" panose="020B0503020204020204" pitchFamily="34" charset="-122"/>
                <a:cs typeface="Arial" panose="020B0604020202020204" pitchFamily="34" charset="0"/>
              </a:rPr>
              <a:t>项。学校荣获高教主赛道“高校集体奖”及“青年红色筑梦之旅”赛道“高校集体奖”，创历史最好成绩。</a:t>
            </a:r>
            <a:endParaRPr kumimoji="1" lang="zh-CN" altLang="en-US" spc="300" dirty="0">
              <a:latin typeface="Arial" panose="020B0604020202020204" pitchFamily="34" charset="0"/>
              <a:ea typeface="Microsoft YaHei" panose="020B0503020204020204" pitchFamily="34" charset="-122"/>
              <a:cs typeface="Arial" panose="020B0604020202020204" pitchFamily="34" charset="0"/>
            </a:endParaRPr>
          </a:p>
        </p:txBody>
      </p:sp>
      <p:grpSp>
        <p:nvGrpSpPr>
          <p:cNvPr id="8" name="组合 7">
            <a:extLst>
              <a:ext uri="{FF2B5EF4-FFF2-40B4-BE49-F238E27FC236}">
                <a16:creationId xmlns:a16="http://schemas.microsoft.com/office/drawing/2014/main" id="{C89DA9B5-92CC-E747-B3C2-2FC1CFE43D3D}"/>
              </a:ext>
            </a:extLst>
          </p:cNvPr>
          <p:cNvGrpSpPr/>
          <p:nvPr/>
        </p:nvGrpSpPr>
        <p:grpSpPr>
          <a:xfrm>
            <a:off x="1021168" y="1398817"/>
            <a:ext cx="10149664" cy="2632215"/>
            <a:chOff x="1008331" y="1119891"/>
            <a:chExt cx="10149664" cy="2632215"/>
          </a:xfrm>
        </p:grpSpPr>
        <p:pic>
          <p:nvPicPr>
            <p:cNvPr id="11" name="图片 10">
              <a:extLst>
                <a:ext uri="{FF2B5EF4-FFF2-40B4-BE49-F238E27FC236}">
                  <a16:creationId xmlns:a16="http://schemas.microsoft.com/office/drawing/2014/main" id="{8A7BCF1E-2582-3641-A30E-A54433D3AC9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160888" y="1256885"/>
              <a:ext cx="9870222" cy="2378688"/>
            </a:xfrm>
            <a:prstGeom prst="rect">
              <a:avLst/>
            </a:prstGeom>
            <a:ln w="38100">
              <a:gradFill>
                <a:gsLst>
                  <a:gs pos="50000">
                    <a:srgbClr val="C00000">
                      <a:lumMod val="0"/>
                      <a:lumOff val="100000"/>
                      <a:alpha val="0"/>
                    </a:srgbClr>
                  </a:gs>
                  <a:gs pos="0">
                    <a:srgbClr val="C00000"/>
                  </a:gs>
                  <a:gs pos="100000">
                    <a:srgbClr val="C00000"/>
                  </a:gs>
                </a:gsLst>
                <a:lin ang="1800000" scaled="0"/>
              </a:gradFill>
            </a:ln>
          </p:spPr>
        </p:pic>
        <p:sp>
          <p:nvSpPr>
            <p:cNvPr id="20" name="矩形 19">
              <a:extLst>
                <a:ext uri="{FF2B5EF4-FFF2-40B4-BE49-F238E27FC236}">
                  <a16:creationId xmlns:a16="http://schemas.microsoft.com/office/drawing/2014/main" id="{A389FEDD-A294-4643-B2A8-D2C42DC0EC47}"/>
                </a:ext>
              </a:extLst>
            </p:cNvPr>
            <p:cNvSpPr/>
            <p:nvPr/>
          </p:nvSpPr>
          <p:spPr>
            <a:xfrm>
              <a:off x="1008331" y="1119891"/>
              <a:ext cx="10149664" cy="2632215"/>
            </a:xfrm>
            <a:prstGeom prst="rect">
              <a:avLst/>
            </a:prstGeom>
            <a:noFill/>
            <a:ln w="28575">
              <a:gradFill>
                <a:gsLst>
                  <a:gs pos="10000">
                    <a:srgbClr val="C00000">
                      <a:alpha val="0"/>
                      <a:lumMod val="0"/>
                      <a:lumOff val="100000"/>
                    </a:srgbClr>
                  </a:gs>
                  <a:gs pos="0">
                    <a:srgbClr val="C00000"/>
                  </a:gs>
                  <a:gs pos="90000">
                    <a:srgbClr val="C00000">
                      <a:alpha val="0"/>
                      <a:lumMod val="0"/>
                      <a:lumOff val="100000"/>
                    </a:srgbClr>
                  </a:gs>
                  <a:gs pos="100000">
                    <a:srgbClr val="C000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6" name="组合 5">
            <a:extLst>
              <a:ext uri="{FF2B5EF4-FFF2-40B4-BE49-F238E27FC236}">
                <a16:creationId xmlns:a16="http://schemas.microsoft.com/office/drawing/2014/main" id="{F9105B28-46FF-A14D-A3B1-08A5801ECC11}"/>
              </a:ext>
            </a:extLst>
          </p:cNvPr>
          <p:cNvGrpSpPr/>
          <p:nvPr/>
        </p:nvGrpSpPr>
        <p:grpSpPr>
          <a:xfrm>
            <a:off x="0" y="4048672"/>
            <a:ext cx="12192000" cy="461665"/>
            <a:chOff x="0" y="4048672"/>
            <a:chExt cx="12192000" cy="461665"/>
          </a:xfrm>
        </p:grpSpPr>
        <p:sp>
          <p:nvSpPr>
            <p:cNvPr id="15" name="矩形 14">
              <a:extLst>
                <a:ext uri="{FF2B5EF4-FFF2-40B4-BE49-F238E27FC236}">
                  <a16:creationId xmlns:a16="http://schemas.microsoft.com/office/drawing/2014/main" id="{7FDD2A57-7E46-A343-9515-FBF18185E29D}"/>
                </a:ext>
              </a:extLst>
            </p:cNvPr>
            <p:cNvSpPr/>
            <p:nvPr/>
          </p:nvSpPr>
          <p:spPr>
            <a:xfrm>
              <a:off x="5657417" y="4048672"/>
              <a:ext cx="877163" cy="461665"/>
            </a:xfrm>
            <a:prstGeom prst="rect">
              <a:avLst/>
            </a:prstGeom>
          </p:spPr>
          <p:txBody>
            <a:bodyPr wrap="none">
              <a:spAutoFit/>
            </a:bodyPr>
            <a:lstStyle/>
            <a:p>
              <a:pPr algn="ctr"/>
              <a:r>
                <a:rPr kumimoji="1" lang="zh-CN" altLang="en-US" sz="2400" b="1" spc="300" dirty="0">
                  <a:gradFill>
                    <a:gsLst>
                      <a:gs pos="0">
                        <a:srgbClr val="C00000"/>
                      </a:gs>
                      <a:gs pos="100000">
                        <a:srgbClr val="770504"/>
                      </a:gs>
                    </a:gsLst>
                    <a:lin ang="5400000" scaled="0"/>
                  </a:gradFill>
                  <a:latin typeface="Arial" panose="020B0604020202020204" pitchFamily="34" charset="0"/>
                  <a:ea typeface="Microsoft YaHei" panose="020B0503020204020204" pitchFamily="34" charset="-122"/>
                  <a:cs typeface="Arial" panose="020B0604020202020204" pitchFamily="34" charset="0"/>
                </a:rPr>
                <a:t>标题</a:t>
              </a:r>
            </a:p>
          </p:txBody>
        </p:sp>
        <p:cxnSp>
          <p:nvCxnSpPr>
            <p:cNvPr id="7" name="直线连接符 6">
              <a:extLst>
                <a:ext uri="{FF2B5EF4-FFF2-40B4-BE49-F238E27FC236}">
                  <a16:creationId xmlns:a16="http://schemas.microsoft.com/office/drawing/2014/main" id="{1DE3C17A-B95F-9843-83DB-95C96DB9B868}"/>
                </a:ext>
              </a:extLst>
            </p:cNvPr>
            <p:cNvCxnSpPr>
              <a:cxnSpLocks/>
            </p:cNvCxnSpPr>
            <p:nvPr/>
          </p:nvCxnSpPr>
          <p:spPr>
            <a:xfrm>
              <a:off x="0" y="4274021"/>
              <a:ext cx="5558504" cy="0"/>
            </a:xfrm>
            <a:prstGeom prst="line">
              <a:avLst/>
            </a:prstGeom>
            <a:ln w="19050">
              <a:gradFill>
                <a:gsLst>
                  <a:gs pos="0">
                    <a:srgbClr val="C00000">
                      <a:lumMod val="0"/>
                      <a:lumOff val="100000"/>
                      <a:alpha val="0"/>
                    </a:srgbClr>
                  </a:gs>
                  <a:gs pos="100000">
                    <a:srgbClr val="C00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A945C542-1A64-F643-B624-F9F408A93B9C}"/>
                </a:ext>
              </a:extLst>
            </p:cNvPr>
            <p:cNvCxnSpPr>
              <a:cxnSpLocks/>
            </p:cNvCxnSpPr>
            <p:nvPr/>
          </p:nvCxnSpPr>
          <p:spPr>
            <a:xfrm>
              <a:off x="6534580" y="4274021"/>
              <a:ext cx="5657420" cy="0"/>
            </a:xfrm>
            <a:prstGeom prst="line">
              <a:avLst/>
            </a:prstGeom>
            <a:ln w="19050">
              <a:gradFill>
                <a:gsLst>
                  <a:gs pos="0">
                    <a:srgbClr val="C00000">
                      <a:lumMod val="0"/>
                      <a:lumOff val="100000"/>
                      <a:alpha val="0"/>
                    </a:srgbClr>
                  </a:gs>
                  <a:gs pos="100000">
                    <a:srgbClr val="C00000"/>
                  </a:gs>
                </a:gsLst>
                <a:lin ang="1080000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23249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6E688555-945E-8541-9F89-F8445E2A4B6C}"/>
              </a:ext>
            </a:extLst>
          </p:cNvPr>
          <p:cNvGrpSpPr/>
          <p:nvPr/>
        </p:nvGrpSpPr>
        <p:grpSpPr>
          <a:xfrm>
            <a:off x="0" y="-1"/>
            <a:ext cx="12192000" cy="6858002"/>
            <a:chOff x="0" y="-1"/>
            <a:chExt cx="12192000" cy="6858002"/>
          </a:xfrm>
        </p:grpSpPr>
        <p:sp>
          <p:nvSpPr>
            <p:cNvPr id="22" name="矩形 21">
              <a:extLst>
                <a:ext uri="{FF2B5EF4-FFF2-40B4-BE49-F238E27FC236}">
                  <a16:creationId xmlns:a16="http://schemas.microsoft.com/office/drawing/2014/main" id="{2C3CD16C-BBF6-EA48-9615-31D43C6FABBF}"/>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a:extLst>
                <a:ext uri="{FF2B5EF4-FFF2-40B4-BE49-F238E27FC236}">
                  <a16:creationId xmlns:a16="http://schemas.microsoft.com/office/drawing/2014/main" id="{27F9E61C-0676-C740-BAA8-5FA5E4DE273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a:extLst>
                <a:ext uri="{FF2B5EF4-FFF2-40B4-BE49-F238E27FC236}">
                  <a16:creationId xmlns:a16="http://schemas.microsoft.com/office/drawing/2014/main" id="{5F1E5855-ED09-BB4A-904C-06BD695D469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a:extLst>
              <a:ext uri="{FF2B5EF4-FFF2-40B4-BE49-F238E27FC236}">
                <a16:creationId xmlns:a16="http://schemas.microsoft.com/office/drawing/2014/main" id="{CE460B2D-3027-A548-882D-EAE8B29A80C7}"/>
              </a:ext>
            </a:extLst>
          </p:cNvPr>
          <p:cNvGrpSpPr/>
          <p:nvPr/>
        </p:nvGrpSpPr>
        <p:grpSpPr>
          <a:xfrm>
            <a:off x="133400" y="140547"/>
            <a:ext cx="11901234" cy="6795389"/>
            <a:chOff x="133400" y="140547"/>
            <a:chExt cx="11901234" cy="6795389"/>
          </a:xfrm>
        </p:grpSpPr>
        <p:pic>
          <p:nvPicPr>
            <p:cNvPr id="29" name="图片 28">
              <a:extLst>
                <a:ext uri="{FF2B5EF4-FFF2-40B4-BE49-F238E27FC236}">
                  <a16:creationId xmlns:a16="http://schemas.microsoft.com/office/drawing/2014/main" id="{48AF64D5-61E2-2C4D-B770-AF01C4A41692}"/>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0" name="图片 29">
              <a:extLst>
                <a:ext uri="{FF2B5EF4-FFF2-40B4-BE49-F238E27FC236}">
                  <a16:creationId xmlns:a16="http://schemas.microsoft.com/office/drawing/2014/main" id="{96736CBC-8395-5D49-9564-F1D3E601B715}"/>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1" name="图片 30" descr="图片包含 游戏机, 画, 钟表&#10;&#10;描述已自动生成">
              <a:extLst>
                <a:ext uri="{FF2B5EF4-FFF2-40B4-BE49-F238E27FC236}">
                  <a16:creationId xmlns:a16="http://schemas.microsoft.com/office/drawing/2014/main" id="{C52A9106-CB4D-B748-9654-A6EEE495F69D}"/>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3377848" cy="461665"/>
          </a:xfrm>
          <a:prstGeom prst="rect">
            <a:avLst/>
          </a:prstGeom>
          <a:noFill/>
        </p:spPr>
        <p:txBody>
          <a:bodyPr wrap="none" rtlCol="0">
            <a:spAutoFit/>
          </a:bodyPr>
          <a:lstStyle/>
          <a:p>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西电红</a:t>
            </a:r>
            <a:r>
              <a:rPr kumimoji="1" lang="en-US" altLang="zh-CN"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a:t>
            </a:r>
            <a:r>
              <a:rPr kumimoji="1" lang="zh-CN" altLang="en-US" spc="300" dirty="0">
                <a:solidFill>
                  <a:schemeClr val="bg1"/>
                </a:solidFill>
                <a:latin typeface="Arial" panose="020B0604020202020204" pitchFamily="34" charset="0"/>
                <a:ea typeface="Microsoft YaHei Light" panose="020B0503020204020204" pitchFamily="34" charset="-122"/>
                <a:cs typeface="Arial" panose="020B0604020202020204" pitchFamily="34" charset="0"/>
              </a:rPr>
              <a:t>扎根理想信念</a:t>
            </a:r>
            <a:endParaRPr kumimoji="1" lang="zh-CN" altLang="en-US" sz="3200" spc="300" dirty="0">
              <a:solidFill>
                <a:schemeClr val="bg1"/>
              </a:solidFill>
              <a:latin typeface="Arial" panose="020B0604020202020204" pitchFamily="34" charset="0"/>
              <a:ea typeface="Microsoft YaHei Light" panose="020B0503020204020204" pitchFamily="34" charset="-122"/>
              <a:cs typeface="Arial" panose="020B0604020202020204" pitchFamily="34" charset="0"/>
            </a:endParaRPr>
          </a:p>
        </p:txBody>
      </p:sp>
      <p:sp>
        <p:nvSpPr>
          <p:cNvPr id="13" name="任意形状 12">
            <a:extLst>
              <a:ext uri="{FF2B5EF4-FFF2-40B4-BE49-F238E27FC236}">
                <a16:creationId xmlns:a16="http://schemas.microsoft.com/office/drawing/2014/main" id="{94BD5F88-48FE-2648-8333-1D979343CD2D}"/>
              </a:ext>
            </a:extLst>
          </p:cNvPr>
          <p:cNvSpPr/>
          <p:nvPr/>
        </p:nvSpPr>
        <p:spPr>
          <a:xfrm>
            <a:off x="2358919" y="2390805"/>
            <a:ext cx="7892778" cy="3278037"/>
          </a:xfrm>
          <a:custGeom>
            <a:avLst/>
            <a:gdLst>
              <a:gd name="connsiteX0" fmla="*/ 7477246 w 7892778"/>
              <a:gd name="connsiteY0" fmla="*/ 0 h 3278037"/>
              <a:gd name="connsiteX1" fmla="*/ 7892778 w 7892778"/>
              <a:gd name="connsiteY1" fmla="*/ 0 h 3278037"/>
              <a:gd name="connsiteX2" fmla="*/ 7892778 w 7892778"/>
              <a:gd name="connsiteY2" fmla="*/ 2781482 h 3278037"/>
              <a:gd name="connsiteX3" fmla="*/ 7892778 w 7892778"/>
              <a:gd name="connsiteY3" fmla="*/ 3278037 h 3278037"/>
              <a:gd name="connsiteX4" fmla="*/ 7396223 w 7892778"/>
              <a:gd name="connsiteY4" fmla="*/ 2781482 h 3278037"/>
              <a:gd name="connsiteX5" fmla="*/ 0 w 7892778"/>
              <a:gd name="connsiteY5" fmla="*/ 2781482 h 3278037"/>
              <a:gd name="connsiteX6" fmla="*/ 0 w 7892778"/>
              <a:gd name="connsiteY6" fmla="*/ 2384385 h 3278037"/>
              <a:gd name="connsiteX7" fmla="*/ 7477246 w 7892778"/>
              <a:gd name="connsiteY7" fmla="*/ 2384385 h 327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2778" h="3278037">
                <a:moveTo>
                  <a:pt x="7477246" y="0"/>
                </a:moveTo>
                <a:lnTo>
                  <a:pt x="7892778" y="0"/>
                </a:lnTo>
                <a:lnTo>
                  <a:pt x="7892778" y="2781482"/>
                </a:lnTo>
                <a:lnTo>
                  <a:pt x="7892778" y="3278037"/>
                </a:lnTo>
                <a:lnTo>
                  <a:pt x="7396223" y="2781482"/>
                </a:lnTo>
                <a:lnTo>
                  <a:pt x="0" y="2781482"/>
                </a:lnTo>
                <a:lnTo>
                  <a:pt x="0" y="2384385"/>
                </a:lnTo>
                <a:lnTo>
                  <a:pt x="7477246" y="2384385"/>
                </a:lnTo>
                <a:close/>
              </a:path>
            </a:pathLst>
          </a:custGeom>
          <a:gradFill>
            <a:gsLst>
              <a:gs pos="0">
                <a:schemeClr val="tx1">
                  <a:alpha val="10000"/>
                </a:schemeClr>
              </a:gs>
              <a:gs pos="100000">
                <a:schemeClr val="tx1">
                  <a:alpha val="2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94DDF8D8-0DBB-6048-A558-5EF63BC40827}"/>
              </a:ext>
            </a:extLst>
          </p:cNvPr>
          <p:cNvSpPr/>
          <p:nvPr/>
        </p:nvSpPr>
        <p:spPr>
          <a:xfrm>
            <a:off x="2040220" y="2078923"/>
            <a:ext cx="7792860" cy="265425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0" name="任意形状 19">
            <a:extLst>
              <a:ext uri="{FF2B5EF4-FFF2-40B4-BE49-F238E27FC236}">
                <a16:creationId xmlns:a16="http://schemas.microsoft.com/office/drawing/2014/main" id="{F922CBC8-0FDC-A944-9966-1091B86C34CD}"/>
              </a:ext>
            </a:extLst>
          </p:cNvPr>
          <p:cNvSpPr/>
          <p:nvPr/>
        </p:nvSpPr>
        <p:spPr>
          <a:xfrm rot="5400000">
            <a:off x="4194772" y="-249187"/>
            <a:ext cx="3473735" cy="7982674"/>
          </a:xfrm>
          <a:custGeom>
            <a:avLst/>
            <a:gdLst>
              <a:gd name="connsiteX0" fmla="*/ 85637 w 3473735"/>
              <a:gd name="connsiteY0" fmla="*/ 7897037 h 7982674"/>
              <a:gd name="connsiteX1" fmla="*/ 2774639 w 3473735"/>
              <a:gd name="connsiteY1" fmla="*/ 7897037 h 7982674"/>
              <a:gd name="connsiteX2" fmla="*/ 2774639 w 3473735"/>
              <a:gd name="connsiteY2" fmla="*/ 85637 h 7982674"/>
              <a:gd name="connsiteX3" fmla="*/ 85637 w 3473735"/>
              <a:gd name="connsiteY3" fmla="*/ 85637 h 7982674"/>
              <a:gd name="connsiteX4" fmla="*/ 0 w 3473735"/>
              <a:gd name="connsiteY4" fmla="*/ 7982674 h 7982674"/>
              <a:gd name="connsiteX5" fmla="*/ 0 w 3473735"/>
              <a:gd name="connsiteY5" fmla="*/ 0 h 7982674"/>
              <a:gd name="connsiteX6" fmla="*/ 2860276 w 3473735"/>
              <a:gd name="connsiteY6" fmla="*/ 0 h 7982674"/>
              <a:gd name="connsiteX7" fmla="*/ 2860276 w 3473735"/>
              <a:gd name="connsiteY7" fmla="*/ 7369215 h 7982674"/>
              <a:gd name="connsiteX8" fmla="*/ 3473735 w 3473735"/>
              <a:gd name="connsiteY8" fmla="*/ 7982674 h 7982674"/>
              <a:gd name="connsiteX9" fmla="*/ 2860276 w 3473735"/>
              <a:gd name="connsiteY9" fmla="*/ 7982674 h 798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735" h="7982674">
                <a:moveTo>
                  <a:pt x="85637" y="7897037"/>
                </a:moveTo>
                <a:lnTo>
                  <a:pt x="2774639" y="7897037"/>
                </a:lnTo>
                <a:lnTo>
                  <a:pt x="2774639" y="85637"/>
                </a:lnTo>
                <a:lnTo>
                  <a:pt x="85637" y="85637"/>
                </a:lnTo>
                <a:close/>
                <a:moveTo>
                  <a:pt x="0" y="7982674"/>
                </a:moveTo>
                <a:lnTo>
                  <a:pt x="0" y="0"/>
                </a:lnTo>
                <a:lnTo>
                  <a:pt x="2860276" y="0"/>
                </a:lnTo>
                <a:lnTo>
                  <a:pt x="2860276" y="7369215"/>
                </a:lnTo>
                <a:lnTo>
                  <a:pt x="3473735" y="7982674"/>
                </a:lnTo>
                <a:lnTo>
                  <a:pt x="2860276" y="7982674"/>
                </a:lnTo>
                <a:close/>
              </a:path>
            </a:pathLst>
          </a:custGeom>
          <a:gradFill>
            <a:gsLst>
              <a:gs pos="0">
                <a:srgbClr val="C00000"/>
              </a:gs>
              <a:gs pos="100000">
                <a:srgbClr val="C00000">
                  <a:lumMod val="8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2B7F4900-131C-714A-AE31-9AC0B6BD95BD}"/>
              </a:ext>
            </a:extLst>
          </p:cNvPr>
          <p:cNvSpPr txBox="1"/>
          <p:nvPr/>
        </p:nvSpPr>
        <p:spPr>
          <a:xfrm>
            <a:off x="2247031" y="2289758"/>
            <a:ext cx="7414165" cy="2285754"/>
          </a:xfrm>
          <a:prstGeom prst="rect">
            <a:avLst/>
          </a:prstGeom>
          <a:noFill/>
        </p:spPr>
        <p:txBody>
          <a:bodyPr wrap="square" rtlCol="0">
            <a:spAutoFit/>
          </a:bodyPr>
          <a:lstStyle/>
          <a:p>
            <a:pPr algn="just" hangingPunct="0">
              <a:lnSpc>
                <a:spcPct val="130000"/>
              </a:lnSpc>
            </a:pPr>
            <a:r>
              <a:rPr lang="zh-CN" altLang="en-US" sz="2800" b="1" i="0" dirty="0">
                <a:solidFill>
                  <a:srgbClr val="2B2B2B"/>
                </a:solidFill>
                <a:effectLst/>
                <a:latin typeface="PingFang SC"/>
              </a:rPr>
              <a:t>在创新创业中增长智慧才干，在艰苦奋斗中锤炼意志品质，在亿万人民为实现中国梦而进行的伟大奋斗中实现人生价值，用青春书写无愧于时代、无愧于历史的华彩篇章。</a:t>
            </a:r>
            <a:endParaRPr kumimoji="1" lang="zh-CN" altLang="en-US" sz="2800" b="1" spc="300" dirty="0">
              <a:latin typeface="Arial" panose="020B0604020202020204" pitchFamily="34" charset="0"/>
              <a:ea typeface="Microsoft YaHei" panose="020B0503020204020204" pitchFamily="34" charset="-122"/>
              <a:cs typeface="Arial" panose="020B0604020202020204" pitchFamily="34" charset="0"/>
            </a:endParaRPr>
          </a:p>
        </p:txBody>
      </p:sp>
      <p:sp>
        <p:nvSpPr>
          <p:cNvPr id="18" name="文本框 17">
            <a:extLst>
              <a:ext uri="{FF2B5EF4-FFF2-40B4-BE49-F238E27FC236}">
                <a16:creationId xmlns:a16="http://schemas.microsoft.com/office/drawing/2014/main" id="{DC6D2083-444E-AC4E-9F8B-9665C4C68F8B}"/>
              </a:ext>
            </a:extLst>
          </p:cNvPr>
          <p:cNvSpPr txBox="1"/>
          <p:nvPr/>
        </p:nvSpPr>
        <p:spPr>
          <a:xfrm>
            <a:off x="8095998" y="5501933"/>
            <a:ext cx="1800493" cy="369332"/>
          </a:xfrm>
          <a:prstGeom prst="rect">
            <a:avLst/>
          </a:prstGeom>
          <a:noFill/>
        </p:spPr>
        <p:txBody>
          <a:bodyPr wrap="none" rtlCol="0">
            <a:spAutoFit/>
          </a:bodyPr>
          <a:lstStyle/>
          <a:p>
            <a:pPr algn="ctr"/>
            <a:r>
              <a:rPr kumimoji="1" lang="zh-CN" altLang="en-US" b="1" spc="300" dirty="0">
                <a:latin typeface="Arial" panose="020B0604020202020204" pitchFamily="34" charset="0"/>
                <a:ea typeface="Microsoft YaHei" panose="020B0503020204020204" pitchFamily="34" charset="-122"/>
                <a:cs typeface="Arial" panose="020B0604020202020204" pitchFamily="34" charset="0"/>
              </a:rPr>
              <a:t>习近平总书记</a:t>
            </a:r>
          </a:p>
        </p:txBody>
      </p:sp>
      <p:sp>
        <p:nvSpPr>
          <p:cNvPr id="19" name="文本框 18">
            <a:extLst>
              <a:ext uri="{FF2B5EF4-FFF2-40B4-BE49-F238E27FC236}">
                <a16:creationId xmlns:a16="http://schemas.microsoft.com/office/drawing/2014/main" id="{4D1BADBC-0EAA-984D-B4DB-E7AC34B95EAB}"/>
              </a:ext>
            </a:extLst>
          </p:cNvPr>
          <p:cNvSpPr txBox="1"/>
          <p:nvPr/>
        </p:nvSpPr>
        <p:spPr>
          <a:xfrm>
            <a:off x="3157983" y="5218303"/>
            <a:ext cx="6764993" cy="307777"/>
          </a:xfrm>
          <a:prstGeom prst="rect">
            <a:avLst/>
          </a:prstGeom>
          <a:noFill/>
        </p:spPr>
        <p:txBody>
          <a:bodyPr wrap="none" rtlCol="0">
            <a:spAutoFit/>
          </a:bodyPr>
          <a:lstStyle/>
          <a:p>
            <a:pPr algn="r"/>
            <a:r>
              <a:rPr kumimoji="1" lang="en-US" altLang="zh-CN" sz="1400" spc="300" dirty="0">
                <a:latin typeface="Arial" panose="020B0604020202020204" pitchFamily="34" charset="0"/>
                <a:ea typeface="Microsoft YaHei Light" panose="020B0503020204020204" pitchFamily="34" charset="-122"/>
                <a:cs typeface="Arial" panose="020B0604020202020204" pitchFamily="34" charset="0"/>
              </a:rPr>
              <a:t>《</a:t>
            </a:r>
            <a:r>
              <a:rPr lang="zh-CN" altLang="en-US" sz="1400" b="1" i="0" dirty="0">
                <a:solidFill>
                  <a:srgbClr val="2B2B2B"/>
                </a:solidFill>
                <a:effectLst/>
                <a:latin typeface="PingFang SC"/>
              </a:rPr>
              <a:t>给第三届中国“互联网</a:t>
            </a:r>
            <a:r>
              <a:rPr lang="en-US" altLang="zh-CN" sz="1400" b="1" i="0" dirty="0">
                <a:solidFill>
                  <a:srgbClr val="2B2B2B"/>
                </a:solidFill>
                <a:effectLst/>
                <a:latin typeface="PingFang SC"/>
              </a:rPr>
              <a:t>+”</a:t>
            </a:r>
            <a:r>
              <a:rPr lang="zh-CN" altLang="en-US" sz="1400" b="1" i="0" dirty="0">
                <a:solidFill>
                  <a:srgbClr val="2B2B2B"/>
                </a:solidFill>
                <a:effectLst/>
                <a:latin typeface="PingFang SC"/>
              </a:rPr>
              <a:t>大学生创新创业大赛“青年红色筑梦之旅”的大学生回信</a:t>
            </a:r>
            <a:r>
              <a:rPr kumimoji="1" lang="en-US" altLang="zh-CN" sz="1400" spc="300" dirty="0">
                <a:latin typeface="Arial" panose="020B0604020202020204" pitchFamily="34" charset="0"/>
                <a:ea typeface="Microsoft YaHei Light" panose="020B0503020204020204" pitchFamily="34" charset="-122"/>
                <a:cs typeface="Arial" panose="020B0604020202020204" pitchFamily="34" charset="0"/>
              </a:rPr>
              <a:t>》</a:t>
            </a:r>
            <a:endParaRPr kumimoji="1" lang="zh-CN" altLang="en-US" sz="1400" spc="300" dirty="0">
              <a:latin typeface="Arial" panose="020B0604020202020204" pitchFamily="34" charset="0"/>
              <a:ea typeface="Microsoft YaHei Light" panose="020B0503020204020204" pitchFamily="34" charset="-122"/>
              <a:cs typeface="Arial" panose="020B0604020202020204" pitchFamily="34" charset="0"/>
            </a:endParaRPr>
          </a:p>
        </p:txBody>
      </p:sp>
    </p:spTree>
    <p:extLst>
      <p:ext uri="{BB962C8B-B14F-4D97-AF65-F5344CB8AC3E}">
        <p14:creationId xmlns:p14="http://schemas.microsoft.com/office/powerpoint/2010/main" val="3661014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4D7DAC9-7C1A-9746-9669-031D3ABF7E49}"/>
              </a:ext>
            </a:extLst>
          </p:cNvPr>
          <p:cNvPicPr>
            <a:picLocks noChangeAspect="1"/>
          </p:cNvPicPr>
          <p:nvPr/>
        </p:nvPicPr>
        <p:blipFill rotWithShape="1">
          <a:blip r:embed="rId3">
            <a:alphaModFix amt="3000"/>
          </a:blip>
          <a:srcRect l="31594" r="24278" b="51573"/>
          <a:stretch/>
        </p:blipFill>
        <p:spPr>
          <a:xfrm>
            <a:off x="0" y="830209"/>
            <a:ext cx="6230698" cy="6027791"/>
          </a:xfrm>
          <a:prstGeom prst="rect">
            <a:avLst/>
          </a:prstGeom>
        </p:spPr>
      </p:pic>
      <p:grpSp>
        <p:nvGrpSpPr>
          <p:cNvPr id="2" name="组合 1">
            <a:extLst>
              <a:ext uri="{FF2B5EF4-FFF2-40B4-BE49-F238E27FC236}">
                <a16:creationId xmlns:a16="http://schemas.microsoft.com/office/drawing/2014/main" id="{B6825660-A491-8E4E-9EEE-33F277319B7E}"/>
              </a:ext>
            </a:extLst>
          </p:cNvPr>
          <p:cNvGrpSpPr/>
          <p:nvPr/>
        </p:nvGrpSpPr>
        <p:grpSpPr>
          <a:xfrm>
            <a:off x="569328" y="0"/>
            <a:ext cx="11622672" cy="6858000"/>
            <a:chOff x="569328" y="0"/>
            <a:chExt cx="11622672" cy="6858000"/>
          </a:xfrm>
        </p:grpSpPr>
        <p:sp>
          <p:nvSpPr>
            <p:cNvPr id="15" name="圆角矩形 14">
              <a:extLst>
                <a:ext uri="{FF2B5EF4-FFF2-40B4-BE49-F238E27FC236}">
                  <a16:creationId xmlns:a16="http://schemas.microsoft.com/office/drawing/2014/main" id="{7C442F01-4386-7A4E-927D-AA037FFABC10}"/>
                </a:ext>
              </a:extLst>
            </p:cNvPr>
            <p:cNvSpPr/>
            <p:nvPr/>
          </p:nvSpPr>
          <p:spPr>
            <a:xfrm>
              <a:off x="569328" y="399595"/>
              <a:ext cx="270460" cy="10840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pic>
          <p:nvPicPr>
            <p:cNvPr id="16" name="图片 15">
              <a:extLst>
                <a:ext uri="{FF2B5EF4-FFF2-40B4-BE49-F238E27FC236}">
                  <a16:creationId xmlns:a16="http://schemas.microsoft.com/office/drawing/2014/main" id="{BE335D21-03B3-B447-947B-CF04A6F75807}"/>
                </a:ext>
              </a:extLst>
            </p:cNvPr>
            <p:cNvPicPr>
              <a:picLocks noChangeAspect="1"/>
            </p:cNvPicPr>
            <p:nvPr/>
          </p:nvPicPr>
          <p:blipFill>
            <a:blip r:embed="rId4"/>
            <a:stretch>
              <a:fillRect/>
            </a:stretch>
          </p:blipFill>
          <p:spPr>
            <a:xfrm>
              <a:off x="7658100" y="0"/>
              <a:ext cx="4533900" cy="6858000"/>
            </a:xfrm>
            <a:prstGeom prst="rect">
              <a:avLst/>
            </a:prstGeom>
          </p:spPr>
        </p:pic>
        <p:grpSp>
          <p:nvGrpSpPr>
            <p:cNvPr id="32" name="组合 31">
              <a:extLst>
                <a:ext uri="{FF2B5EF4-FFF2-40B4-BE49-F238E27FC236}">
                  <a16:creationId xmlns:a16="http://schemas.microsoft.com/office/drawing/2014/main" id="{2E67E278-3BB9-8841-9961-71CDBA865AA0}"/>
                </a:ext>
              </a:extLst>
            </p:cNvPr>
            <p:cNvGrpSpPr/>
            <p:nvPr/>
          </p:nvGrpSpPr>
          <p:grpSpPr>
            <a:xfrm>
              <a:off x="6840499" y="0"/>
              <a:ext cx="1709136" cy="6858000"/>
              <a:chOff x="6840499" y="0"/>
              <a:chExt cx="1709136" cy="6858000"/>
            </a:xfrm>
          </p:grpSpPr>
          <p:sp>
            <p:nvSpPr>
              <p:cNvPr id="28" name="平行四边形 27">
                <a:extLst>
                  <a:ext uri="{FF2B5EF4-FFF2-40B4-BE49-F238E27FC236}">
                    <a16:creationId xmlns:a16="http://schemas.microsoft.com/office/drawing/2014/main" id="{44C7FCF7-082E-EC48-BE80-8991C787EBAC}"/>
                  </a:ext>
                </a:extLst>
              </p:cNvPr>
              <p:cNvSpPr/>
              <p:nvPr/>
            </p:nvSpPr>
            <p:spPr>
              <a:xfrm>
                <a:off x="7045271" y="0"/>
                <a:ext cx="1318220" cy="6858000"/>
              </a:xfrm>
              <a:prstGeom prst="parallelogram">
                <a:avLst>
                  <a:gd name="adj" fmla="val 4326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0" name="平行四边形 29">
                <a:extLst>
                  <a:ext uri="{FF2B5EF4-FFF2-40B4-BE49-F238E27FC236}">
                    <a16:creationId xmlns:a16="http://schemas.microsoft.com/office/drawing/2014/main" id="{D84070CB-54E2-844B-B858-5449B55F06BB}"/>
                  </a:ext>
                </a:extLst>
              </p:cNvPr>
              <p:cNvSpPr/>
              <p:nvPr/>
            </p:nvSpPr>
            <p:spPr>
              <a:xfrm>
                <a:off x="6840499" y="0"/>
                <a:ext cx="1318220" cy="6858000"/>
              </a:xfrm>
              <a:prstGeom prst="parallelogram">
                <a:avLst>
                  <a:gd name="adj" fmla="val 43266"/>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1" name="平行四边形 30">
                <a:extLst>
                  <a:ext uri="{FF2B5EF4-FFF2-40B4-BE49-F238E27FC236}">
                    <a16:creationId xmlns:a16="http://schemas.microsoft.com/office/drawing/2014/main" id="{D1347707-DDF0-4645-A9AA-2BD9EB52E7B7}"/>
                  </a:ext>
                </a:extLst>
              </p:cNvPr>
              <p:cNvSpPr/>
              <p:nvPr/>
            </p:nvSpPr>
            <p:spPr>
              <a:xfrm>
                <a:off x="7231415" y="0"/>
                <a:ext cx="1318220" cy="6858000"/>
              </a:xfrm>
              <a:prstGeom prst="parallelogram">
                <a:avLst>
                  <a:gd name="adj" fmla="val 43266"/>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grpSp>
        <p:nvGrpSpPr>
          <p:cNvPr id="21" name="组合 20">
            <a:extLst>
              <a:ext uri="{FF2B5EF4-FFF2-40B4-BE49-F238E27FC236}">
                <a16:creationId xmlns:a16="http://schemas.microsoft.com/office/drawing/2014/main" id="{AD5D3A99-1F57-6B43-9C49-E6EE6505DB86}"/>
              </a:ext>
            </a:extLst>
          </p:cNvPr>
          <p:cNvGrpSpPr/>
          <p:nvPr/>
        </p:nvGrpSpPr>
        <p:grpSpPr>
          <a:xfrm>
            <a:off x="1245705" y="2399251"/>
            <a:ext cx="4880490" cy="1969770"/>
            <a:chOff x="1654599" y="2374005"/>
            <a:chExt cx="4880490" cy="1969770"/>
          </a:xfrm>
        </p:grpSpPr>
        <p:sp>
          <p:nvSpPr>
            <p:cNvPr id="22" name="文本框 21">
              <a:extLst>
                <a:ext uri="{FF2B5EF4-FFF2-40B4-BE49-F238E27FC236}">
                  <a16:creationId xmlns:a16="http://schemas.microsoft.com/office/drawing/2014/main" id="{30DFB76A-7DF7-FC47-9D0B-99283B3125B1}"/>
                </a:ext>
              </a:extLst>
            </p:cNvPr>
            <p:cNvSpPr txBox="1"/>
            <p:nvPr/>
          </p:nvSpPr>
          <p:spPr>
            <a:xfrm>
              <a:off x="1654599" y="2374005"/>
              <a:ext cx="2072555" cy="584775"/>
            </a:xfrm>
            <a:prstGeom prst="rect">
              <a:avLst/>
            </a:prstGeom>
            <a:noFill/>
          </p:spPr>
          <p:txBody>
            <a:bodyPr wrap="none" rtlCol="0">
              <a:spAutoFit/>
            </a:bodyPr>
            <a:lstStyle/>
            <a:p>
              <a:pPr algn="l"/>
              <a:r>
                <a:rPr kumimoji="1" lang="en-US" altLang="zh-CN" sz="3200"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PART 02</a:t>
              </a:r>
              <a:endParaRPr kumimoji="1" lang="zh-CN" altLang="en-US" sz="3200"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sp>
          <p:nvSpPr>
            <p:cNvPr id="23" name="文本框 22">
              <a:extLst>
                <a:ext uri="{FF2B5EF4-FFF2-40B4-BE49-F238E27FC236}">
                  <a16:creationId xmlns:a16="http://schemas.microsoft.com/office/drawing/2014/main" id="{F8CB3320-B46F-2C42-95A8-D920FED24137}"/>
                </a:ext>
              </a:extLst>
            </p:cNvPr>
            <p:cNvSpPr txBox="1"/>
            <p:nvPr/>
          </p:nvSpPr>
          <p:spPr>
            <a:xfrm>
              <a:off x="1654599" y="2958780"/>
              <a:ext cx="2377574" cy="923330"/>
            </a:xfrm>
            <a:prstGeom prst="rect">
              <a:avLst/>
            </a:prstGeom>
            <a:noFill/>
          </p:spPr>
          <p:txBody>
            <a:bodyPr wrap="none" rtlCol="0">
              <a:spAutoFit/>
            </a:bodyPr>
            <a:lstStyle/>
            <a:p>
              <a:pPr algn="l"/>
              <a:r>
                <a:rPr kumimoji="1" lang="zh-CN" altLang="en-US" sz="5400" b="1" spc="300" dirty="0">
                  <a:gradFill>
                    <a:gsLst>
                      <a:gs pos="0">
                        <a:srgbClr val="C00000"/>
                      </a:gs>
                      <a:gs pos="100000">
                        <a:srgbClr val="F87768"/>
                      </a:gs>
                    </a:gsLst>
                    <a:lin ang="5400000" scaled="0"/>
                  </a:gradFill>
                  <a:latin typeface="Arial" panose="020B0604020202020204" pitchFamily="34" charset="0"/>
                  <a:ea typeface="Microsoft YaHei" panose="020B0503020204020204" pitchFamily="34" charset="-122"/>
                  <a:cs typeface="Arial" panose="020B0604020202020204" pitchFamily="34" charset="0"/>
                </a:rPr>
                <a:t>担当情</a:t>
              </a:r>
            </a:p>
          </p:txBody>
        </p:sp>
        <p:sp>
          <p:nvSpPr>
            <p:cNvPr id="24" name="文本框 23">
              <a:extLst>
                <a:ext uri="{FF2B5EF4-FFF2-40B4-BE49-F238E27FC236}">
                  <a16:creationId xmlns:a16="http://schemas.microsoft.com/office/drawing/2014/main" id="{C7A5035B-F791-A64C-9562-C7341A7C9346}"/>
                </a:ext>
              </a:extLst>
            </p:cNvPr>
            <p:cNvSpPr txBox="1"/>
            <p:nvPr/>
          </p:nvSpPr>
          <p:spPr>
            <a:xfrm>
              <a:off x="1693787" y="3882110"/>
              <a:ext cx="4841302" cy="461665"/>
            </a:xfrm>
            <a:prstGeom prst="rect">
              <a:avLst/>
            </a:prstGeom>
            <a:noFill/>
          </p:spPr>
          <p:txBody>
            <a:bodyPr wrap="square" rtlCol="0">
              <a:spAutoFit/>
            </a:bodyPr>
            <a:lstStyle/>
            <a:p>
              <a:pPr algn="l"/>
              <a:r>
                <a:rPr kumimoji="1" lang="zh-CN" altLang="en-US" sz="2400" spc="300" dirty="0">
                  <a:latin typeface="Arial" panose="020B0604020202020204" pitchFamily="34" charset="0"/>
                  <a:ea typeface="Microsoft YaHei Light" panose="020B0503020204020204" pitchFamily="34" charset="-122"/>
                  <a:cs typeface="Arial" panose="020B0604020202020204" pitchFamily="34" charset="0"/>
                </a:rPr>
                <a:t>增长智慧才干</a:t>
              </a:r>
              <a:endParaRPr kumimoji="1" lang="en-US" altLang="zh-CN" sz="2400" spc="300" dirty="0">
                <a:latin typeface="Arial" panose="020B0604020202020204" pitchFamily="34" charset="0"/>
                <a:ea typeface="Microsoft YaHei Light"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277298173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ctr">
          <a:lnSpc>
            <a:spcPct val="130000"/>
          </a:lnSpc>
          <a:defRPr kumimoji="1" sz="1200" dirty="0">
            <a:latin typeface="Source Han Sans SC Normal" panose="020B0400000000000000" pitchFamily="34" charset="-128"/>
            <a:ea typeface="Source Han Sans SC Normal" panose="020B0400000000000000" pitchFamily="3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1379</TotalTime>
  <Words>1547</Words>
  <Application>Microsoft Office PowerPoint</Application>
  <PresentationFormat>宽屏</PresentationFormat>
  <Paragraphs>127</Paragraphs>
  <Slides>20</Slides>
  <Notes>19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Helvetica Neue</vt:lpstr>
      <vt:lpstr>Hiragino Sans GB</vt:lpstr>
      <vt:lpstr>PingFang SC</vt:lpstr>
      <vt:lpstr>PingFangSC-light</vt:lpstr>
      <vt:lpstr>Source Han Sans SC Normal</vt:lpstr>
      <vt:lpstr>等线</vt:lpstr>
      <vt:lpstr>等线 Light</vt:lpstr>
      <vt:lpstr>Microsoft YaHei</vt:lpstr>
      <vt:lpstr>Microsoft YaHei</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51P PT模 板 网</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于 正洋</dc:creator>
  <cp:keywords>我给母校送模板 第二届</cp:keywords>
  <dc:description>www.51 ppt moban.co m</dc:description>
  <cp:lastModifiedBy>Tian Luo</cp:lastModifiedBy>
  <cp:revision>142</cp:revision>
  <dcterms:created xsi:type="dcterms:W3CDTF">2020-04-17T07:43:44Z</dcterms:created>
  <dcterms:modified xsi:type="dcterms:W3CDTF">2023-10-22T16:16:34Z</dcterms:modified>
</cp:coreProperties>
</file>